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6"/>
  </p:notesMasterIdLst>
  <p:sldIdLst>
    <p:sldId id="256" r:id="rId2"/>
    <p:sldId id="257" r:id="rId3"/>
    <p:sldId id="259" r:id="rId4"/>
    <p:sldId id="263"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1" r:id="rId20"/>
    <p:sldId id="282" r:id="rId21"/>
    <p:sldId id="283" r:id="rId22"/>
    <p:sldId id="284" r:id="rId23"/>
    <p:sldId id="287" r:id="rId24"/>
    <p:sldId id="288" r:id="rId25"/>
    <p:sldId id="289" r:id="rId26"/>
    <p:sldId id="285" r:id="rId27"/>
    <p:sldId id="286"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61" r:id="rId42"/>
    <p:sldId id="303" r:id="rId43"/>
    <p:sldId id="304" r:id="rId44"/>
    <p:sldId id="305" r:id="rId45"/>
    <p:sldId id="308" r:id="rId46"/>
    <p:sldId id="309" r:id="rId47"/>
    <p:sldId id="306" r:id="rId48"/>
    <p:sldId id="307" r:id="rId49"/>
    <p:sldId id="310" r:id="rId50"/>
    <p:sldId id="28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75" r:id="rId84"/>
    <p:sldId id="346" r:id="rId85"/>
    <p:sldId id="347" r:id="rId86"/>
    <p:sldId id="348" r:id="rId87"/>
    <p:sldId id="349" r:id="rId88"/>
    <p:sldId id="350" r:id="rId89"/>
    <p:sldId id="351" r:id="rId90"/>
    <p:sldId id="355" r:id="rId91"/>
    <p:sldId id="352" r:id="rId92"/>
    <p:sldId id="353" r:id="rId93"/>
    <p:sldId id="354" r:id="rId94"/>
    <p:sldId id="356" r:id="rId95"/>
    <p:sldId id="357" r:id="rId96"/>
    <p:sldId id="358" r:id="rId97"/>
    <p:sldId id="359" r:id="rId98"/>
    <p:sldId id="360" r:id="rId99"/>
    <p:sldId id="362" r:id="rId100"/>
    <p:sldId id="363" r:id="rId101"/>
    <p:sldId id="364" r:id="rId102"/>
    <p:sldId id="365" r:id="rId103"/>
    <p:sldId id="366" r:id="rId104"/>
    <p:sldId id="367" r:id="rId105"/>
    <p:sldId id="368" r:id="rId106"/>
    <p:sldId id="369" r:id="rId107"/>
    <p:sldId id="370" r:id="rId108"/>
    <p:sldId id="371" r:id="rId109"/>
    <p:sldId id="372" r:id="rId110"/>
    <p:sldId id="343" r:id="rId111"/>
    <p:sldId id="344" r:id="rId112"/>
    <p:sldId id="345" r:id="rId113"/>
    <p:sldId id="373" r:id="rId114"/>
    <p:sldId id="374" r:id="rId1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E3C"/>
    <a:srgbClr val="A32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2"/>
    <p:restoredTop sz="92398" autoAdjust="0"/>
  </p:normalViewPr>
  <p:slideViewPr>
    <p:cSldViewPr snapToGrid="0" snapToObjects="1">
      <p:cViewPr varScale="1">
        <p:scale>
          <a:sx n="97" d="100"/>
          <a:sy n="97" d="100"/>
        </p:scale>
        <p:origin x="1032"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5" d="100"/>
          <a:sy n="95" d="100"/>
        </p:scale>
        <p:origin x="315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Lobato See Tech" userId="33838e25f0911ed3" providerId="LiveId" clId="{1B758389-09BC-4DB6-B420-772295E1302E}"/>
    <pc:docChg chg="custSel modSld modMainMaster">
      <pc:chgData name="Eduardo Lobato See Tech" userId="33838e25f0911ed3" providerId="LiveId" clId="{1B758389-09BC-4DB6-B420-772295E1302E}" dt="2022-01-19T19:15:17.048" v="12" actId="6264"/>
      <pc:docMkLst>
        <pc:docMk/>
      </pc:docMkLst>
      <pc:sldChg chg="mod modClrScheme chgLayout">
        <pc:chgData name="Eduardo Lobato See Tech" userId="33838e25f0911ed3" providerId="LiveId" clId="{1B758389-09BC-4DB6-B420-772295E1302E}" dt="2022-01-19T19:15:17.048" v="12" actId="6264"/>
        <pc:sldMkLst>
          <pc:docMk/>
          <pc:sldMk cId="3527495352" sldId="256"/>
        </pc:sldMkLst>
      </pc:sldChg>
      <pc:sldMasterChg chg="delSldLayout modSldLayout">
        <pc:chgData name="Eduardo Lobato See Tech" userId="33838e25f0911ed3" providerId="LiveId" clId="{1B758389-09BC-4DB6-B420-772295E1302E}" dt="2022-01-19T19:12:11.693" v="8" actId="478"/>
        <pc:sldMasterMkLst>
          <pc:docMk/>
          <pc:sldMasterMk cId="4043908621" sldId="2147483648"/>
        </pc:sldMasterMkLst>
        <pc:sldLayoutChg chg="delSp mod">
          <pc:chgData name="Eduardo Lobato See Tech" userId="33838e25f0911ed3" providerId="LiveId" clId="{1B758389-09BC-4DB6-B420-772295E1302E}" dt="2022-01-19T19:11:31.714" v="0" actId="478"/>
          <pc:sldLayoutMkLst>
            <pc:docMk/>
            <pc:sldMasterMk cId="4043908621" sldId="2147483648"/>
            <pc:sldLayoutMk cId="4196019957" sldId="2147483649"/>
          </pc:sldLayoutMkLst>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5" creationId="{741322F5-93ED-4D68-A8FF-9359DF6E751A}"/>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7" creationId="{2B77ECB5-455F-48E1-AC6C-CB94B5AD6A0B}"/>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9" creationId="{94A25BC8-06B9-4702-900E-C725EC898475}"/>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21" creationId="{2CD3EFA3-E8FF-4777-8F73-3A0ED7F42ECB}"/>
            </ac:spMkLst>
          </pc:spChg>
        </pc:sldLayoutChg>
        <pc:sldLayoutChg chg="del">
          <pc:chgData name="Eduardo Lobato See Tech" userId="33838e25f0911ed3" providerId="LiveId" clId="{1B758389-09BC-4DB6-B420-772295E1302E}" dt="2022-01-19T19:11:54.436" v="6" actId="2696"/>
          <pc:sldLayoutMkLst>
            <pc:docMk/>
            <pc:sldMasterMk cId="4043908621" sldId="2147483648"/>
            <pc:sldLayoutMk cId="1513852954" sldId="2147483650"/>
          </pc:sldLayoutMkLst>
        </pc:sldLayoutChg>
        <pc:sldLayoutChg chg="del">
          <pc:chgData name="Eduardo Lobato See Tech" userId="33838e25f0911ed3" providerId="LiveId" clId="{1B758389-09BC-4DB6-B420-772295E1302E}" dt="2022-01-19T19:11:53.572" v="5" actId="2696"/>
          <pc:sldLayoutMkLst>
            <pc:docMk/>
            <pc:sldMasterMk cId="4043908621" sldId="2147483648"/>
            <pc:sldLayoutMk cId="117422313" sldId="2147483651"/>
          </pc:sldLayoutMkLst>
        </pc:sldLayoutChg>
        <pc:sldLayoutChg chg="del">
          <pc:chgData name="Eduardo Lobato See Tech" userId="33838e25f0911ed3" providerId="LiveId" clId="{1B758389-09BC-4DB6-B420-772295E1302E}" dt="2022-01-19T19:11:52.642" v="4" actId="2696"/>
          <pc:sldLayoutMkLst>
            <pc:docMk/>
            <pc:sldMasterMk cId="4043908621" sldId="2147483648"/>
            <pc:sldLayoutMk cId="3487468736" sldId="2147483652"/>
          </pc:sldLayoutMkLst>
        </pc:sldLayoutChg>
        <pc:sldLayoutChg chg="del">
          <pc:chgData name="Eduardo Lobato See Tech" userId="33838e25f0911ed3" providerId="LiveId" clId="{1B758389-09BC-4DB6-B420-772295E1302E}" dt="2022-01-19T19:11:56.348" v="7" actId="2696"/>
          <pc:sldLayoutMkLst>
            <pc:docMk/>
            <pc:sldMasterMk cId="4043908621" sldId="2147483648"/>
            <pc:sldLayoutMk cId="2137296653" sldId="2147483653"/>
          </pc:sldLayoutMkLst>
        </pc:sldLayoutChg>
        <pc:sldLayoutChg chg="del">
          <pc:chgData name="Eduardo Lobato See Tech" userId="33838e25f0911ed3" providerId="LiveId" clId="{1B758389-09BC-4DB6-B420-772295E1302E}" dt="2022-01-19T19:11:50.678" v="3" actId="2696"/>
          <pc:sldLayoutMkLst>
            <pc:docMk/>
            <pc:sldMasterMk cId="4043908621" sldId="2147483648"/>
            <pc:sldLayoutMk cId="4050657701" sldId="2147483654"/>
          </pc:sldLayoutMkLst>
        </pc:sldLayoutChg>
        <pc:sldLayoutChg chg="delSp mod">
          <pc:chgData name="Eduardo Lobato See Tech" userId="33838e25f0911ed3" providerId="LiveId" clId="{1B758389-09BC-4DB6-B420-772295E1302E}" dt="2022-01-19T19:12:11.693" v="8" actId="478"/>
          <pc:sldLayoutMkLst>
            <pc:docMk/>
            <pc:sldMasterMk cId="4043908621" sldId="2147483648"/>
            <pc:sldLayoutMk cId="545343746" sldId="2147483655"/>
          </pc:sldLayoutMkLst>
          <pc:spChg chg="del">
            <ac:chgData name="Eduardo Lobato See Tech" userId="33838e25f0911ed3" providerId="LiveId" clId="{1B758389-09BC-4DB6-B420-772295E1302E}" dt="2022-01-19T19:12:11.693" v="8" actId="478"/>
            <ac:spMkLst>
              <pc:docMk/>
              <pc:sldMasterMk cId="4043908621" sldId="2147483648"/>
              <pc:sldLayoutMk cId="545343746" sldId="2147483655"/>
              <ac:spMk id="9" creationId="{5B078085-CFB3-474A-8AB2-6057F1667661}"/>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0" creationId="{2EA6C8C7-5399-4A1E-86C0-1D1FD1BFB46E}"/>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1" creationId="{00C13B46-ABB9-4116-865F-2BE6FE1A4705}"/>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2" creationId="{98DB5B05-5EC5-4378-B425-3F331258D784}"/>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3" creationId="{2225EEEF-C35B-4BE1-9090-F3515CBF38A6}"/>
            </ac:spMkLst>
          </pc:spChg>
        </pc:sldLayoutChg>
        <pc:sldLayoutChg chg="del">
          <pc:chgData name="Eduardo Lobato See Tech" userId="33838e25f0911ed3" providerId="LiveId" clId="{1B758389-09BC-4DB6-B420-772295E1302E}" dt="2022-01-19T19:11:47.672" v="2" actId="2696"/>
          <pc:sldLayoutMkLst>
            <pc:docMk/>
            <pc:sldMasterMk cId="4043908621" sldId="2147483648"/>
            <pc:sldLayoutMk cId="1749885682" sldId="2147483656"/>
          </pc:sldLayoutMkLst>
        </pc:sldLayoutChg>
        <pc:sldLayoutChg chg="del">
          <pc:chgData name="Eduardo Lobato See Tech" userId="33838e25f0911ed3" providerId="LiveId" clId="{1B758389-09BC-4DB6-B420-772295E1302E}" dt="2022-01-19T19:11:47.170" v="1" actId="2696"/>
          <pc:sldLayoutMkLst>
            <pc:docMk/>
            <pc:sldMasterMk cId="4043908621" sldId="2147483648"/>
            <pc:sldLayoutMk cId="592155345" sldId="214748365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Projetos\Prof.%20Eduardo%20Lobato\Aulas%20Senai\Excel%20b&#225;sico\excelbasiconaaul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'Impressão e Gráficos'!$A$5</c:f>
              <c:strCache>
                <c:ptCount val="1"/>
                <c:pt idx="0">
                  <c:v>ALBERTO</c:v>
                </c:pt>
              </c:strCache>
            </c:strRef>
          </c:tx>
          <c:spPr>
            <a:solidFill>
              <a:schemeClr val="accent1"/>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Gráficos'!$C$5:$H$5</c:f>
              <c:numCache>
                <c:formatCode>"R$"\ #,##0.00</c:formatCode>
                <c:ptCount val="6"/>
                <c:pt idx="0">
                  <c:v>2250</c:v>
                </c:pt>
                <c:pt idx="1">
                  <c:v>2317.5</c:v>
                </c:pt>
                <c:pt idx="2">
                  <c:v>2387.0250000000001</c:v>
                </c:pt>
                <c:pt idx="3">
                  <c:v>2458.6357499999999</c:v>
                </c:pt>
                <c:pt idx="4">
                  <c:v>2532.3948224999999</c:v>
                </c:pt>
                <c:pt idx="5">
                  <c:v>2608.3666671749997</c:v>
                </c:pt>
              </c:numCache>
            </c:numRef>
          </c:val>
          <c:extLst>
            <c:ext xmlns:c16="http://schemas.microsoft.com/office/drawing/2014/chart" uri="{C3380CC4-5D6E-409C-BE32-E72D297353CC}">
              <c16:uniqueId val="{00000000-4ED8-4B7B-954A-872331BF490B}"/>
            </c:ext>
          </c:extLst>
        </c:ser>
        <c:ser>
          <c:idx val="1"/>
          <c:order val="1"/>
          <c:tx>
            <c:strRef>
              <c:f>'Impressão e Gráficos'!$A$6</c:f>
              <c:strCache>
                <c:ptCount val="1"/>
                <c:pt idx="0">
                  <c:v>FERNANDO</c:v>
                </c:pt>
              </c:strCache>
            </c:strRef>
          </c:tx>
          <c:spPr>
            <a:solidFill>
              <a:schemeClr val="accent2"/>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Gráficos'!$C$6:$H$6</c:f>
              <c:numCache>
                <c:formatCode>"R$"\ #,##0.00</c:formatCode>
                <c:ptCount val="6"/>
                <c:pt idx="0">
                  <c:v>1830</c:v>
                </c:pt>
                <c:pt idx="1">
                  <c:v>1884.9</c:v>
                </c:pt>
                <c:pt idx="2">
                  <c:v>1941.4470000000001</c:v>
                </c:pt>
                <c:pt idx="3">
                  <c:v>1999.6904100000002</c:v>
                </c:pt>
                <c:pt idx="4">
                  <c:v>2059.6811223</c:v>
                </c:pt>
                <c:pt idx="5">
                  <c:v>2121.4715559689998</c:v>
                </c:pt>
              </c:numCache>
            </c:numRef>
          </c:val>
          <c:extLst>
            <c:ext xmlns:c16="http://schemas.microsoft.com/office/drawing/2014/chart" uri="{C3380CC4-5D6E-409C-BE32-E72D297353CC}">
              <c16:uniqueId val="{00000001-4ED8-4B7B-954A-872331BF490B}"/>
            </c:ext>
          </c:extLst>
        </c:ser>
        <c:ser>
          <c:idx val="2"/>
          <c:order val="2"/>
          <c:tx>
            <c:strRef>
              <c:f>'Impressão e Gráficos'!$A$7</c:f>
              <c:strCache>
                <c:ptCount val="1"/>
                <c:pt idx="0">
                  <c:v>JACIRA</c:v>
                </c:pt>
              </c:strCache>
            </c:strRef>
          </c:tx>
          <c:spPr>
            <a:solidFill>
              <a:schemeClr val="accent3"/>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Gráficos'!$C$7:$H$7</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2-4ED8-4B7B-954A-872331BF490B}"/>
            </c:ext>
          </c:extLst>
        </c:ser>
        <c:dLbls>
          <c:showLegendKey val="0"/>
          <c:showVal val="0"/>
          <c:showCatName val="0"/>
          <c:showSerName val="0"/>
          <c:showPercent val="0"/>
          <c:showBubbleSize val="0"/>
        </c:dLbls>
        <c:gapWidth val="219"/>
        <c:overlap val="-27"/>
        <c:axId val="579336128"/>
        <c:axId val="579340392"/>
      </c:barChart>
      <c:catAx>
        <c:axId val="57933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9340392"/>
        <c:crosses val="autoZero"/>
        <c:auto val="1"/>
        <c:lblAlgn val="ctr"/>
        <c:lblOffset val="100"/>
        <c:noMultiLvlLbl val="0"/>
      </c:catAx>
      <c:valAx>
        <c:axId val="57934039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933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pt-BR"/>
              <a:t>VENDAS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pt-BR"/>
        </a:p>
      </c:txPr>
    </c:title>
    <c:autoTitleDeleted val="0"/>
    <c:plotArea>
      <c:layout/>
      <c:barChart>
        <c:barDir val="col"/>
        <c:grouping val="clustered"/>
        <c:varyColors val="0"/>
        <c:ser>
          <c:idx val="0"/>
          <c:order val="0"/>
          <c:tx>
            <c:strRef>
              <c:f>'Impressão e Gráficos'!$A$5</c:f>
              <c:strCache>
                <c:ptCount val="1"/>
                <c:pt idx="0">
                  <c:v>ALBERTO</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Gráficos'!$C$5:$H$5</c:f>
              <c:numCache>
                <c:formatCode>"R$"\ #,##0.00</c:formatCode>
                <c:ptCount val="6"/>
                <c:pt idx="0">
                  <c:v>2250</c:v>
                </c:pt>
                <c:pt idx="1">
                  <c:v>2317.5</c:v>
                </c:pt>
                <c:pt idx="2">
                  <c:v>2387.0250000000001</c:v>
                </c:pt>
                <c:pt idx="3">
                  <c:v>2458.6357499999999</c:v>
                </c:pt>
                <c:pt idx="4">
                  <c:v>2532.3948224999999</c:v>
                </c:pt>
                <c:pt idx="5">
                  <c:v>2608.3666671749997</c:v>
                </c:pt>
              </c:numCache>
            </c:numRef>
          </c:val>
          <c:extLst>
            <c:ext xmlns:c16="http://schemas.microsoft.com/office/drawing/2014/chart" uri="{C3380CC4-5D6E-409C-BE32-E72D297353CC}">
              <c16:uniqueId val="{00000000-AEF8-4A73-982D-0CA15DC37EB8}"/>
            </c:ext>
          </c:extLst>
        </c:ser>
        <c:ser>
          <c:idx val="1"/>
          <c:order val="1"/>
          <c:tx>
            <c:strRef>
              <c:f>'Impressão e Gráficos'!$A$6</c:f>
              <c:strCache>
                <c:ptCount val="1"/>
                <c:pt idx="0">
                  <c:v>FERNANDO</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Gráficos'!$C$6:$H$6</c:f>
              <c:numCache>
                <c:formatCode>"R$"\ #,##0.00</c:formatCode>
                <c:ptCount val="6"/>
                <c:pt idx="0">
                  <c:v>1830</c:v>
                </c:pt>
                <c:pt idx="1">
                  <c:v>1884.9</c:v>
                </c:pt>
                <c:pt idx="2">
                  <c:v>1941.4470000000001</c:v>
                </c:pt>
                <c:pt idx="3">
                  <c:v>1999.6904100000002</c:v>
                </c:pt>
                <c:pt idx="4">
                  <c:v>2059.6811223</c:v>
                </c:pt>
                <c:pt idx="5">
                  <c:v>2121.4715559689998</c:v>
                </c:pt>
              </c:numCache>
            </c:numRef>
          </c:val>
          <c:extLst>
            <c:ext xmlns:c16="http://schemas.microsoft.com/office/drawing/2014/chart" uri="{C3380CC4-5D6E-409C-BE32-E72D297353CC}">
              <c16:uniqueId val="{00000001-AEF8-4A73-982D-0CA15DC37EB8}"/>
            </c:ext>
          </c:extLst>
        </c:ser>
        <c:ser>
          <c:idx val="2"/>
          <c:order val="2"/>
          <c:tx>
            <c:strRef>
              <c:f>'Impressão e Gráficos'!$A$7</c:f>
              <c:strCache>
                <c:ptCount val="1"/>
                <c:pt idx="0">
                  <c:v>JACIRA</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Gráficos'!$C$7:$H$7</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2-AEF8-4A73-982D-0CA15DC37EB8}"/>
            </c:ext>
          </c:extLst>
        </c:ser>
        <c:dLbls>
          <c:showLegendKey val="0"/>
          <c:showVal val="0"/>
          <c:showCatName val="0"/>
          <c:showSerName val="0"/>
          <c:showPercent val="0"/>
          <c:showBubbleSize val="0"/>
        </c:dLbls>
        <c:gapWidth val="315"/>
        <c:overlap val="-40"/>
        <c:axId val="579336128"/>
        <c:axId val="579340392"/>
      </c:barChart>
      <c:catAx>
        <c:axId val="5793361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crossAx val="579340392"/>
        <c:crosses val="autoZero"/>
        <c:auto val="1"/>
        <c:lblAlgn val="ctr"/>
        <c:lblOffset val="100"/>
        <c:noMultiLvlLbl val="0"/>
      </c:catAx>
      <c:valAx>
        <c:axId val="57934039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crossAx val="579336128"/>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pt-BR"/>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4707012893617966"/>
          <c:y val="0.1643405719786388"/>
          <c:w val="0.81788872223372167"/>
          <c:h val="0.78962367202028205"/>
        </c:manualLayout>
      </c:layout>
      <c:bar3DChart>
        <c:barDir val="col"/>
        <c:grouping val="standard"/>
        <c:varyColors val="0"/>
        <c:ser>
          <c:idx val="0"/>
          <c:order val="0"/>
          <c:tx>
            <c:strRef>
              <c:f>'Impressão e Gráficos'!$A$12</c:f>
              <c:strCache>
                <c:ptCount val="1"/>
                <c:pt idx="0">
                  <c:v>RUTE</c:v>
                </c:pt>
              </c:strCache>
            </c:strRef>
          </c:tx>
          <c:spPr>
            <a:solidFill>
              <a:schemeClr val="accent1"/>
            </a:solidFill>
            <a:ln>
              <a:noFill/>
            </a:ln>
            <a:effectLst/>
            <a:sp3d/>
          </c:spPr>
          <c:invertIfNegative val="0"/>
          <c:val>
            <c:numRef>
              <c:f>'Impressão e Gráficos'!$C$12:$H$12</c:f>
              <c:numCache>
                <c:formatCode>"R$"\ #,##0.00</c:formatCode>
                <c:ptCount val="6"/>
                <c:pt idx="0">
                  <c:v>2200</c:v>
                </c:pt>
                <c:pt idx="1">
                  <c:v>2266</c:v>
                </c:pt>
                <c:pt idx="2">
                  <c:v>2333.98</c:v>
                </c:pt>
                <c:pt idx="3">
                  <c:v>2403.9994000000002</c:v>
                </c:pt>
                <c:pt idx="4">
                  <c:v>2476.1193820000003</c:v>
                </c:pt>
                <c:pt idx="5">
                  <c:v>2550.4029634600001</c:v>
                </c:pt>
              </c:numCache>
            </c:numRef>
          </c:val>
          <c:extLst>
            <c:ext xmlns:c16="http://schemas.microsoft.com/office/drawing/2014/chart" uri="{C3380CC4-5D6E-409C-BE32-E72D297353CC}">
              <c16:uniqueId val="{00000000-CE36-4226-A4DC-50161DB3D2AA}"/>
            </c:ext>
          </c:extLst>
        </c:ser>
        <c:ser>
          <c:idx val="1"/>
          <c:order val="1"/>
          <c:tx>
            <c:strRef>
              <c:f>'Impressão e Gráficos'!$A$13</c:f>
              <c:strCache>
                <c:ptCount val="1"/>
                <c:pt idx="0">
                  <c:v>VAGNER</c:v>
                </c:pt>
              </c:strCache>
            </c:strRef>
          </c:tx>
          <c:spPr>
            <a:solidFill>
              <a:schemeClr val="accent2"/>
            </a:solidFill>
            <a:ln>
              <a:noFill/>
            </a:ln>
            <a:effectLst/>
            <a:sp3d/>
          </c:spPr>
          <c:invertIfNegative val="0"/>
          <c:val>
            <c:numRef>
              <c:f>'Impressão e Gráficos'!$C$13:$H$13</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1-CE36-4226-A4DC-50161DB3D2AA}"/>
            </c:ext>
          </c:extLst>
        </c:ser>
        <c:ser>
          <c:idx val="2"/>
          <c:order val="2"/>
          <c:tx>
            <c:strRef>
              <c:f>'Impressão e Gráficos'!$A$14</c:f>
              <c:strCache>
                <c:ptCount val="1"/>
                <c:pt idx="0">
                  <c:v>VALTER</c:v>
                </c:pt>
              </c:strCache>
            </c:strRef>
          </c:tx>
          <c:spPr>
            <a:solidFill>
              <a:schemeClr val="accent3"/>
            </a:solidFill>
            <a:ln>
              <a:noFill/>
            </a:ln>
            <a:effectLst/>
            <a:sp3d/>
          </c:spPr>
          <c:invertIfNegative val="0"/>
          <c:val>
            <c:numRef>
              <c:f>'Impressão e Gráficos'!$C$14:$H$14</c:f>
              <c:numCache>
                <c:formatCode>"R$"\ #,##0.00</c:formatCode>
                <c:ptCount val="6"/>
                <c:pt idx="0">
                  <c:v>1980</c:v>
                </c:pt>
                <c:pt idx="1">
                  <c:v>2039.4</c:v>
                </c:pt>
                <c:pt idx="2">
                  <c:v>2100.5819999999999</c:v>
                </c:pt>
                <c:pt idx="3">
                  <c:v>2163.5994599999999</c:v>
                </c:pt>
                <c:pt idx="4">
                  <c:v>2228.5074437999997</c:v>
                </c:pt>
                <c:pt idx="5">
                  <c:v>2295.3626671139996</c:v>
                </c:pt>
              </c:numCache>
            </c:numRef>
          </c:val>
          <c:extLst>
            <c:ext xmlns:c16="http://schemas.microsoft.com/office/drawing/2014/chart" uri="{C3380CC4-5D6E-409C-BE32-E72D297353CC}">
              <c16:uniqueId val="{00000002-CE36-4226-A4DC-50161DB3D2AA}"/>
            </c:ext>
          </c:extLst>
        </c:ser>
        <c:dLbls>
          <c:showLegendKey val="0"/>
          <c:showVal val="0"/>
          <c:showCatName val="0"/>
          <c:showSerName val="0"/>
          <c:showPercent val="0"/>
          <c:showBubbleSize val="0"/>
        </c:dLbls>
        <c:gapWidth val="150"/>
        <c:shape val="box"/>
        <c:axId val="887124896"/>
        <c:axId val="887125312"/>
        <c:axId val="884293776"/>
      </c:bar3DChart>
      <c:catAx>
        <c:axId val="88712489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auto val="1"/>
        <c:lblAlgn val="ctr"/>
        <c:lblOffset val="100"/>
        <c:noMultiLvlLbl val="0"/>
      </c:catAx>
      <c:valAx>
        <c:axId val="88712531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4896"/>
        <c:crosses val="autoZero"/>
        <c:crossBetween val="between"/>
      </c:valAx>
      <c:serAx>
        <c:axId val="88429377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APOIO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'Impressão e Gráficos'!$A$12</c:f>
              <c:strCache>
                <c:ptCount val="1"/>
                <c:pt idx="0">
                  <c:v>RUTE</c:v>
                </c:pt>
              </c:strCache>
            </c:strRef>
          </c:tx>
          <c:spPr>
            <a:solidFill>
              <a:schemeClr val="accent2">
                <a:lumMod val="40000"/>
                <a:lumOff val="60000"/>
              </a:schemeClr>
            </a:solidFill>
            <a:ln w="6350" cap="flat" cmpd="sng" algn="ctr">
              <a:solidFill>
                <a:schemeClr val="tx1"/>
              </a:solidFill>
              <a:prstDash val="solid"/>
              <a:miter lim="800000"/>
            </a:ln>
            <a:effectLst/>
            <a:scene3d>
              <a:camera prst="orthographicFront"/>
              <a:lightRig rig="threePt" dir="t"/>
            </a:scene3d>
            <a:sp3d contourW="6350">
              <a:bevelT w="139700" prst="cross"/>
              <a:contourClr>
                <a:schemeClr val="tx1"/>
              </a:contourClr>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Gráficos'!$C$12:$H$12</c:f>
              <c:numCache>
                <c:formatCode>"R$"\ #,##0.00</c:formatCode>
                <c:ptCount val="6"/>
                <c:pt idx="0">
                  <c:v>2200</c:v>
                </c:pt>
                <c:pt idx="1">
                  <c:v>2266</c:v>
                </c:pt>
                <c:pt idx="2">
                  <c:v>2333.98</c:v>
                </c:pt>
                <c:pt idx="3">
                  <c:v>2403.9994000000002</c:v>
                </c:pt>
                <c:pt idx="4">
                  <c:v>2476.1193820000003</c:v>
                </c:pt>
                <c:pt idx="5">
                  <c:v>2550.4029634600001</c:v>
                </c:pt>
              </c:numCache>
            </c:numRef>
          </c:val>
          <c:extLst>
            <c:ext xmlns:c16="http://schemas.microsoft.com/office/drawing/2014/chart" uri="{C3380CC4-5D6E-409C-BE32-E72D297353CC}">
              <c16:uniqueId val="{00000000-A131-4A6E-A398-1618B2CCB08B}"/>
            </c:ext>
          </c:extLst>
        </c:ser>
        <c:ser>
          <c:idx val="1"/>
          <c:order val="1"/>
          <c:tx>
            <c:strRef>
              <c:f>'Impressão e Gráficos'!$A$13</c:f>
              <c:strCache>
                <c:ptCount val="1"/>
                <c:pt idx="0">
                  <c:v>VAGNER</c:v>
                </c:pt>
              </c:strCache>
            </c:strRef>
          </c:tx>
          <c:spPr>
            <a:solidFill>
              <a:schemeClr val="accent6"/>
            </a:solidFill>
            <a:ln>
              <a:noFill/>
            </a:ln>
            <a:effectLst/>
            <a:scene3d>
              <a:camera prst="orthographicFront"/>
              <a:lightRig rig="threePt" dir="t"/>
            </a:scene3d>
            <a:sp3d>
              <a:bevelT prst="relaxedInset"/>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Gráficos'!$C$13:$H$13</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1-A131-4A6E-A398-1618B2CCB08B}"/>
            </c:ext>
          </c:extLst>
        </c:ser>
        <c:ser>
          <c:idx val="2"/>
          <c:order val="2"/>
          <c:tx>
            <c:strRef>
              <c:f>'Impressão e Gráficos'!$A$14</c:f>
              <c:strCache>
                <c:ptCount val="1"/>
                <c:pt idx="0">
                  <c:v>VALTER</c:v>
                </c:pt>
              </c:strCache>
            </c:strRef>
          </c:tx>
          <c:spPr>
            <a:solidFill>
              <a:srgbClr val="FF0000"/>
            </a:solidFill>
            <a:ln>
              <a:solidFill>
                <a:schemeClr val="tx1"/>
              </a:solidFill>
            </a:ln>
            <a:effectLst/>
            <a:sp3d>
              <a:contourClr>
                <a:schemeClr val="tx1"/>
              </a:contourClr>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Gráficos'!$C$14:$H$14</c:f>
              <c:numCache>
                <c:formatCode>"R$"\ #,##0.00</c:formatCode>
                <c:ptCount val="6"/>
                <c:pt idx="0">
                  <c:v>1980</c:v>
                </c:pt>
                <c:pt idx="1">
                  <c:v>2039.4</c:v>
                </c:pt>
                <c:pt idx="2">
                  <c:v>2100.5819999999999</c:v>
                </c:pt>
                <c:pt idx="3">
                  <c:v>2163.5994599999999</c:v>
                </c:pt>
                <c:pt idx="4">
                  <c:v>2228.5074437999997</c:v>
                </c:pt>
                <c:pt idx="5">
                  <c:v>2295.3626671139996</c:v>
                </c:pt>
              </c:numCache>
            </c:numRef>
          </c:val>
          <c:extLst>
            <c:ext xmlns:c16="http://schemas.microsoft.com/office/drawing/2014/chart" uri="{C3380CC4-5D6E-409C-BE32-E72D297353CC}">
              <c16:uniqueId val="{00000002-A131-4A6E-A398-1618B2CCB08B}"/>
            </c:ext>
          </c:extLst>
        </c:ser>
        <c:dLbls>
          <c:showLegendKey val="0"/>
          <c:showVal val="0"/>
          <c:showCatName val="0"/>
          <c:showSerName val="0"/>
          <c:showPercent val="0"/>
          <c:showBubbleSize val="0"/>
        </c:dLbls>
        <c:gapWidth val="150"/>
        <c:shape val="box"/>
        <c:axId val="887124896"/>
        <c:axId val="887125312"/>
        <c:axId val="884293776"/>
      </c:bar3DChart>
      <c:catAx>
        <c:axId val="887124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auto val="1"/>
        <c:lblAlgn val="ctr"/>
        <c:lblOffset val="100"/>
        <c:noMultiLvlLbl val="0"/>
      </c:catAx>
      <c:valAx>
        <c:axId val="88712531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4896"/>
        <c:crosses val="autoZero"/>
        <c:crossBetween val="between"/>
      </c:valAx>
      <c:serAx>
        <c:axId val="88429377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baseline="0" dirty="0"/>
              <a:t>COMISSÕES</a:t>
            </a:r>
          </a:p>
          <a:p>
            <a:pPr>
              <a:defRPr/>
            </a:pPr>
            <a:r>
              <a:rPr lang="pt-BR" baseline="0" dirty="0"/>
              <a:t> CONCESSIONÁRIA ANO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'Gráfico Final'!$B$5</c:f>
              <c:strCache>
                <c:ptCount val="1"/>
                <c:pt idx="0">
                  <c:v>1º sem</c:v>
                </c:pt>
              </c:strCache>
            </c:strRef>
          </c:tx>
          <c:spPr>
            <a:ln w="28575" cap="rnd">
              <a:solidFill>
                <a:schemeClr val="accent1"/>
              </a:solidFill>
              <a:round/>
            </a:ln>
            <a:effectLst/>
          </c:spPr>
          <c:marker>
            <c:symbol val="none"/>
          </c:marker>
          <c:cat>
            <c:strRef>
              <c:f>'Gráfico Final'!$A$1:$A$4</c:f>
              <c:strCache>
                <c:ptCount val="4"/>
                <c:pt idx="0">
                  <c:v>MARCELO </c:v>
                </c:pt>
                <c:pt idx="1">
                  <c:v>PATRÍCIA </c:v>
                </c:pt>
                <c:pt idx="2">
                  <c:v>PEDRO</c:v>
                </c:pt>
                <c:pt idx="3">
                  <c:v>RENATA</c:v>
                </c:pt>
              </c:strCache>
            </c:strRef>
          </c:cat>
          <c:val>
            <c:numRef>
              <c:f>'Gráfico Final'!$B$1:$B$4</c:f>
              <c:numCache>
                <c:formatCode>"R$"\ #,##0.00</c:formatCode>
                <c:ptCount val="4"/>
                <c:pt idx="0">
                  <c:v>6489.6350000000002</c:v>
                </c:pt>
                <c:pt idx="1">
                  <c:v>2490.94</c:v>
                </c:pt>
                <c:pt idx="2">
                  <c:v>3217.85</c:v>
                </c:pt>
                <c:pt idx="3">
                  <c:v>9099.3250000000007</c:v>
                </c:pt>
              </c:numCache>
            </c:numRef>
          </c:val>
          <c:smooth val="0"/>
          <c:extLst>
            <c:ext xmlns:c16="http://schemas.microsoft.com/office/drawing/2014/chart" uri="{C3380CC4-5D6E-409C-BE32-E72D297353CC}">
              <c16:uniqueId val="{00000000-9E6E-43EB-AA9C-478D59B5A65F}"/>
            </c:ext>
          </c:extLst>
        </c:ser>
        <c:ser>
          <c:idx val="1"/>
          <c:order val="1"/>
          <c:tx>
            <c:strRef>
              <c:f>'Gráfico Final'!$C$5</c:f>
              <c:strCache>
                <c:ptCount val="1"/>
                <c:pt idx="0">
                  <c:v>2º sem</c:v>
                </c:pt>
              </c:strCache>
            </c:strRef>
          </c:tx>
          <c:spPr>
            <a:ln w="28575" cap="rnd">
              <a:solidFill>
                <a:schemeClr val="accent2"/>
              </a:solidFill>
              <a:round/>
            </a:ln>
            <a:effectLst/>
          </c:spPr>
          <c:marker>
            <c:symbol val="none"/>
          </c:marker>
          <c:cat>
            <c:strRef>
              <c:f>'Gráfico Final'!$A$1:$A$4</c:f>
              <c:strCache>
                <c:ptCount val="4"/>
                <c:pt idx="0">
                  <c:v>MARCELO </c:v>
                </c:pt>
                <c:pt idx="1">
                  <c:v>PATRÍCIA </c:v>
                </c:pt>
                <c:pt idx="2">
                  <c:v>PEDRO</c:v>
                </c:pt>
                <c:pt idx="3">
                  <c:v>RENATA</c:v>
                </c:pt>
              </c:strCache>
            </c:strRef>
          </c:cat>
          <c:val>
            <c:numRef>
              <c:f>'Gráfico Final'!$C$1:$C$4</c:f>
              <c:numCache>
                <c:formatCode>"R$"\ #,##0.00</c:formatCode>
                <c:ptCount val="4"/>
                <c:pt idx="0">
                  <c:v>33149.870000000003</c:v>
                </c:pt>
                <c:pt idx="1">
                  <c:v>13021.570000000002</c:v>
                </c:pt>
                <c:pt idx="2">
                  <c:v>22347.375</c:v>
                </c:pt>
                <c:pt idx="3">
                  <c:v>13262.745000000001</c:v>
                </c:pt>
              </c:numCache>
            </c:numRef>
          </c:val>
          <c:smooth val="0"/>
          <c:extLst>
            <c:ext xmlns:c16="http://schemas.microsoft.com/office/drawing/2014/chart" uri="{C3380CC4-5D6E-409C-BE32-E72D297353CC}">
              <c16:uniqueId val="{00000001-9E6E-43EB-AA9C-478D59B5A65F}"/>
            </c:ext>
          </c:extLst>
        </c:ser>
        <c:dLbls>
          <c:showLegendKey val="0"/>
          <c:showVal val="0"/>
          <c:showCatName val="0"/>
          <c:showSerName val="0"/>
          <c:showPercent val="0"/>
          <c:showBubbleSize val="0"/>
        </c:dLbls>
        <c:smooth val="0"/>
        <c:axId val="337186600"/>
        <c:axId val="337191520"/>
      </c:lineChart>
      <c:catAx>
        <c:axId val="33718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37191520"/>
        <c:crosses val="autoZero"/>
        <c:auto val="1"/>
        <c:lblAlgn val="ctr"/>
        <c:lblOffset val="100"/>
        <c:noMultiLvlLbl val="0"/>
      </c:catAx>
      <c:valAx>
        <c:axId val="337191520"/>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37186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3A1DF-988C-DD47-A2FC-66E8BC3ADC5C}" type="datetimeFigureOut">
              <a:rPr lang="pt-BR" smtClean="0"/>
              <a:t>20/03/2022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pt-BR"/>
              <a:t>Editar estilos de texto Mestre
Segundo nível
Terceiro nível
Quarto nível
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F525-BAAF-C84F-B813-5FFD2F2D0355}" type="slidenum">
              <a:rPr lang="pt-BR" smtClean="0"/>
              <a:t>‹nº›</a:t>
            </a:fld>
            <a:endParaRPr lang="pt-BR"/>
          </a:p>
        </p:txBody>
      </p:sp>
    </p:spTree>
    <p:extLst>
      <p:ext uri="{BB962C8B-B14F-4D97-AF65-F5344CB8AC3E}">
        <p14:creationId xmlns:p14="http://schemas.microsoft.com/office/powerpoint/2010/main" val="269564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11</a:t>
            </a:fld>
            <a:endParaRPr lang="pt-BR"/>
          </a:p>
        </p:txBody>
      </p:sp>
    </p:spTree>
    <p:extLst>
      <p:ext uri="{BB962C8B-B14F-4D97-AF65-F5344CB8AC3E}">
        <p14:creationId xmlns:p14="http://schemas.microsoft.com/office/powerpoint/2010/main" val="1694563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_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01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_9">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3437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35000">
              <a:schemeClr val="accent1">
                <a:lumMod val="45000"/>
                <a:lumOff val="55000"/>
              </a:schemeClr>
            </a:gs>
            <a:gs pos="57000">
              <a:schemeClr val="accent1">
                <a:lumMod val="45000"/>
                <a:lumOff val="55000"/>
              </a:schemeClr>
            </a:gs>
            <a:gs pos="79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908621"/>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10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emf"/><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hyperlink" Target="https://brasilescola.uol.com.br/" TargetMode="External"/><Relationship Id="rId2" Type="http://schemas.openxmlformats.org/officeDocument/2006/relationships/hyperlink" Target="https://www.voitto.com.br/" TargetMode="External"/><Relationship Id="rId1" Type="http://schemas.openxmlformats.org/officeDocument/2006/relationships/slideLayout" Target="../slideLayouts/slideLayout1.xml"/><Relationship Id="rId4" Type="http://schemas.openxmlformats.org/officeDocument/2006/relationships/hyperlink" Target="https://www.dicionariofinanceiro.com/"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1795899" y="2951946"/>
            <a:ext cx="8319906" cy="954107"/>
          </a:xfrm>
          <a:prstGeom prst="rect">
            <a:avLst/>
          </a:prstGeom>
          <a:noFill/>
        </p:spPr>
        <p:txBody>
          <a:bodyPr wrap="none" rtlCol="0">
            <a:spAutoFit/>
          </a:bodyPr>
          <a:lstStyle/>
          <a:p>
            <a:r>
              <a:rPr lang="pt-BR" sz="2800" dirty="0">
                <a:latin typeface="Arial" panose="020B0604020202020204" pitchFamily="34" charset="0"/>
                <a:cs typeface="Arial" panose="020B0604020202020204" pitchFamily="34" charset="0"/>
              </a:rPr>
              <a:t>Microsoft Excel – Fundamentos e Funções básicas</a:t>
            </a:r>
          </a:p>
          <a:p>
            <a:r>
              <a:rPr lang="pt-BR" sz="2800" dirty="0">
                <a:latin typeface="Arial" panose="020B0604020202020204" pitchFamily="34" charset="0"/>
                <a:cs typeface="Arial" panose="020B0604020202020204" pitchFamily="34" charset="0"/>
              </a:rPr>
              <a:t>Prof. Eduardo Bacarine Lobato - NOVOTEC</a:t>
            </a:r>
          </a:p>
        </p:txBody>
      </p:sp>
    </p:spTree>
    <p:extLst>
      <p:ext uri="{BB962C8B-B14F-4D97-AF65-F5344CB8AC3E}">
        <p14:creationId xmlns:p14="http://schemas.microsoft.com/office/powerpoint/2010/main" val="352749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535531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conhecer um pouco melhor a guia Página Inicial.</a:t>
            </a:r>
          </a:p>
          <a:p>
            <a:pPr indent="457200" algn="just"/>
            <a:r>
              <a:rPr lang="pt-BR" dirty="0">
                <a:latin typeface="Arial" panose="020B0604020202020204" pitchFamily="34" charset="0"/>
                <a:cs typeface="Arial" panose="020B0604020202020204" pitchFamily="34" charset="0"/>
              </a:rPr>
              <a:t>Como as grades que compõem a sua planilha não podem ser impressas, é possível destacar parte da planilha utilizando bordas nesses intervalos. O comando Bordas permite negritar, mudar a cor ou os estilos das grades que formam as planilhas. Para isso:</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toda a área utilizada da planilha, ou seja, células A1 até E8</a:t>
            </a:r>
          </a:p>
          <a:p>
            <a:pPr marL="2871788" indent="-342900" algn="just">
              <a:buFont typeface="+mj-lt"/>
              <a:buAutoNum type="arabicPeriod"/>
            </a:pPr>
            <a:r>
              <a:rPr lang="pt-BR" dirty="0">
                <a:latin typeface="Arial" panose="020B0604020202020204" pitchFamily="34" charset="0"/>
                <a:cs typeface="Arial" panose="020B0604020202020204" pitchFamily="34" charset="0"/>
              </a:rPr>
              <a:t>No grupo Fonte, o comando Bordas estará bem no centro da linha inferior, do lado direito dos botões </a:t>
            </a:r>
            <a:r>
              <a:rPr lang="pt-BR" b="1" dirty="0">
                <a:latin typeface="Arial" panose="020B0604020202020204" pitchFamily="34" charset="0"/>
                <a:cs typeface="Arial" panose="020B0604020202020204" pitchFamily="34" charset="0"/>
              </a:rPr>
              <a:t>N</a:t>
            </a:r>
            <a:r>
              <a:rPr lang="pt-BR" dirty="0">
                <a:latin typeface="Arial" panose="020B0604020202020204" pitchFamily="34" charset="0"/>
                <a:cs typeface="Arial" panose="020B0604020202020204" pitchFamily="34" charset="0"/>
              </a:rPr>
              <a:t>egrito, </a:t>
            </a:r>
            <a:r>
              <a:rPr lang="pt-BR" i="1" dirty="0">
                <a:latin typeface="Arial" panose="020B0604020202020204" pitchFamily="34" charset="0"/>
                <a:cs typeface="Arial" panose="020B0604020202020204" pitchFamily="34" charset="0"/>
              </a:rPr>
              <a:t>I</a:t>
            </a:r>
            <a:r>
              <a:rPr lang="pt-BR" dirty="0">
                <a:latin typeface="Arial" panose="020B0604020202020204" pitchFamily="34" charset="0"/>
                <a:cs typeface="Arial" panose="020B0604020202020204" pitchFamily="34" charset="0"/>
              </a:rPr>
              <a:t>tálico e </a:t>
            </a:r>
            <a:r>
              <a:rPr lang="pt-BR" u="sng" dirty="0">
                <a:latin typeface="Arial" panose="020B0604020202020204" pitchFamily="34" charset="0"/>
                <a:cs typeface="Arial" panose="020B0604020202020204" pitchFamily="34" charset="0"/>
              </a:rPr>
              <a:t>S</a:t>
            </a:r>
            <a:r>
              <a:rPr lang="pt-BR" dirty="0">
                <a:latin typeface="Arial" panose="020B0604020202020204" pitchFamily="34" charset="0"/>
                <a:cs typeface="Arial" panose="020B0604020202020204" pitchFamily="34" charset="0"/>
              </a:rPr>
              <a:t>ublinhado. Note que ele têm um pequeno botão à direita, em forma de seta para baixo: Clique sobre ele.</a:t>
            </a:r>
          </a:p>
          <a:p>
            <a:pPr marL="2436813" indent="457200" algn="just"/>
            <a:r>
              <a:rPr lang="pt-BR" dirty="0">
                <a:latin typeface="Arial" panose="020B0604020202020204" pitchFamily="34" charset="0"/>
                <a:cs typeface="Arial" panose="020B0604020202020204" pitchFamily="34" charset="0"/>
              </a:rPr>
              <a:t>A seção bordas traz três divisões, a saber: De cima para baixo:</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simples externas – bordas básicas, cada uma aplicada individualmente</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da área selecionada – É o que utilizaremos agora: Selecione Todas as bordas e aplique. As outras opções aplicariam as bordas sugeridas em toda a seleção, menos a opção sem borda, que removeria tudo</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duplas e simples externas – Bordas com efeitos simples ou com 2 linhas ou negrito.</a:t>
            </a:r>
          </a:p>
          <a:p>
            <a:pPr marL="2941638" algn="just"/>
            <a:r>
              <a:rPr lang="pt-BR" dirty="0">
                <a:latin typeface="Arial" panose="020B0604020202020204" pitchFamily="34" charset="0"/>
                <a:cs typeface="Arial" panose="020B0604020202020204" pitchFamily="34" charset="0"/>
              </a:rPr>
              <a:t>Você também pode desenha-las, opção esta não muito utilizada.</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pic>
        <p:nvPicPr>
          <p:cNvPr id="9" name="Imagem 8"/>
          <p:cNvPicPr>
            <a:picLocks noChangeAspect="1"/>
          </p:cNvPicPr>
          <p:nvPr/>
        </p:nvPicPr>
        <p:blipFill>
          <a:blip r:embed="rId2"/>
          <a:stretch>
            <a:fillRect/>
          </a:stretch>
        </p:blipFill>
        <p:spPr>
          <a:xfrm>
            <a:off x="733077" y="1845084"/>
            <a:ext cx="2181225" cy="4201150"/>
          </a:xfrm>
          <a:prstGeom prst="rect">
            <a:avLst/>
          </a:prstGeom>
        </p:spPr>
      </p:pic>
    </p:spTree>
    <p:extLst>
      <p:ext uri="{BB962C8B-B14F-4D97-AF65-F5344CB8AC3E}">
        <p14:creationId xmlns:p14="http://schemas.microsoft.com/office/powerpoint/2010/main" val="372090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46884" y="1018079"/>
            <a:ext cx="10023692" cy="4757079"/>
          </a:xfrm>
          <a:prstGeom prst="rect">
            <a:avLst/>
          </a:prstGeom>
        </p:spPr>
      </p:pic>
      <p:sp>
        <p:nvSpPr>
          <p:cNvPr id="7" name="Retângulo Arredondado 6">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p:cNvSpPr/>
          <p:nvPr/>
        </p:nvSpPr>
        <p:spPr>
          <a:xfrm>
            <a:off x="600461"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Eis nossa planilha, com plano de fundo azul turquesa.</a:t>
            </a:r>
          </a:p>
        </p:txBody>
      </p:sp>
    </p:spTree>
    <p:extLst>
      <p:ext uri="{BB962C8B-B14F-4D97-AF65-F5344CB8AC3E}">
        <p14:creationId xmlns:p14="http://schemas.microsoft.com/office/powerpoint/2010/main" val="21552153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1200329"/>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ver então, como podemos inserir gráficos à nossa planilha.</a:t>
            </a:r>
          </a:p>
          <a:p>
            <a:pPr indent="457200" algn="just"/>
            <a:r>
              <a:rPr lang="pt-BR" dirty="0">
                <a:latin typeface="Arial" panose="020B0604020202020204" pitchFamily="34" charset="0"/>
                <a:cs typeface="Arial" panose="020B0604020202020204" pitchFamily="34" charset="0"/>
              </a:rPr>
              <a:t>O Excel possui vários tipos de gráficos para ajudar a exibir dados de maneira que sejam significativos para seu público alvo. Iremos conhecer melhor a guia Inserir para trabalhar com eles.</a:t>
            </a:r>
          </a:p>
        </p:txBody>
      </p:sp>
      <p:pic>
        <p:nvPicPr>
          <p:cNvPr id="9" name="Imagem 8"/>
          <p:cNvPicPr>
            <a:picLocks noChangeAspect="1"/>
          </p:cNvPicPr>
          <p:nvPr/>
        </p:nvPicPr>
        <p:blipFill>
          <a:blip r:embed="rId2"/>
          <a:stretch>
            <a:fillRect/>
          </a:stretch>
        </p:blipFill>
        <p:spPr>
          <a:xfrm>
            <a:off x="693319" y="1908738"/>
            <a:ext cx="10077257" cy="1436041"/>
          </a:xfrm>
          <a:prstGeom prst="rect">
            <a:avLst/>
          </a:prstGeom>
        </p:spPr>
      </p:pic>
      <p:sp>
        <p:nvSpPr>
          <p:cNvPr id="10" name="Retângulo 9"/>
          <p:cNvSpPr/>
          <p:nvPr/>
        </p:nvSpPr>
        <p:spPr>
          <a:xfrm>
            <a:off x="646889" y="3473481"/>
            <a:ext cx="10170115" cy="2308324"/>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A guia inserir, como o próprio nome sugere, visa alocar em sua planilha objetos aleatórios, como Tabelas dinâmicas, imagens, </a:t>
            </a:r>
            <a:r>
              <a:rPr lang="pt-BR" dirty="0" err="1">
                <a:latin typeface="Arial" panose="020B0604020202020204" pitchFamily="34" charset="0"/>
                <a:cs typeface="Arial" panose="020B0604020202020204" pitchFamily="34" charset="0"/>
              </a:rPr>
              <a:t>SmartArts</a:t>
            </a:r>
            <a:r>
              <a:rPr lang="pt-BR" dirty="0">
                <a:latin typeface="Arial" panose="020B0604020202020204" pitchFamily="34" charset="0"/>
                <a:cs typeface="Arial" panose="020B0604020202020204" pitchFamily="34" charset="0"/>
              </a:rPr>
              <a:t> e Gráficos. Todos eles possuem suas próprias características a serem trabalhadas, portanto, todos eles possuem guias próprias, como vimos ao trabalhar com formatação de tabelas.</a:t>
            </a:r>
          </a:p>
          <a:p>
            <a:pPr indent="457200" algn="just"/>
            <a:r>
              <a:rPr lang="pt-BR" dirty="0">
                <a:latin typeface="Arial" panose="020B0604020202020204" pitchFamily="34" charset="0"/>
                <a:cs typeface="Arial" panose="020B0604020202020204" pitchFamily="34" charset="0"/>
              </a:rPr>
              <a:t>Para inserir imagens, o roteiro é igual ao que fizemos para inserir o plano de fundo, seja uma imagem no seu PC ou uma imagem online, nos comandos específicos da guia Ilustrações. Para inserirmos Gráficos, utilizaremos o grupo Gráficos. Os demais recursos, iremos conferir no curso de Excel Avançado.  </a:t>
            </a:r>
          </a:p>
        </p:txBody>
      </p:sp>
    </p:spTree>
    <p:extLst>
      <p:ext uri="{BB962C8B-B14F-4D97-AF65-F5344CB8AC3E}">
        <p14:creationId xmlns:p14="http://schemas.microsoft.com/office/powerpoint/2010/main" val="28368145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535531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Dentre os gráficos disponíveis, destacam-se:</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Gráficos Recomendados – Conforme a área selecionada na planilha, o Excel apresenta uma série de sugestões para você escolher.</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Colunas – Gráficos onde as categorias são geralmente organizadas ao longo do eixo horizontal e os valores no eixo vertical.</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Linhas – Gráficos que exibem dados contínuos ao longo de períodos de tempo, definidos em relação a uma escala comum, ideais para tendências em dados a intervalos iguais.</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Pizza – Gráficos que exibem dados organizados somente em uma coluna ou linha. Mostram o tamanho de cada item em uma série de dados relativa à soma de todos eles.</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Barras – Dados organizados em colunas ou linhas que ilustram comparações entre itens individuais.</a:t>
            </a:r>
          </a:p>
          <a:p>
            <a:pPr indent="457200" algn="just"/>
            <a:r>
              <a:rPr lang="pt-BR" dirty="0">
                <a:latin typeface="Arial" panose="020B0604020202020204" pitchFamily="34" charset="0"/>
                <a:cs typeface="Arial" panose="020B0604020202020204" pitchFamily="34" charset="0"/>
              </a:rPr>
              <a:t>Os gráficos, com exceção do gráfico de pizza, possuem subtipos, assim divididos:</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Agrupados – comparam valores entre categorias</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Empilhados – Mostram a relação dos itens individuais com o todo, comparando as contribuições de cada valor</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100% Empilhados – Comparam a contribuição de cada valor para o total entre as categorias, em porcentagem</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3D – Usam 3 eixos que podem ser modificados e comparam pontos de dados ao longo dos eixos e, em alguns casos, da profundidade do gráfico.</a:t>
            </a:r>
          </a:p>
        </p:txBody>
      </p:sp>
    </p:spTree>
    <p:extLst>
      <p:ext uri="{BB962C8B-B14F-4D97-AF65-F5344CB8AC3E}">
        <p14:creationId xmlns:p14="http://schemas.microsoft.com/office/powerpoint/2010/main" val="1576679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369332"/>
          </a:xfrm>
          <a:prstGeom prst="rect">
            <a:avLst/>
          </a:prstGeom>
        </p:spPr>
        <p:txBody>
          <a:bodyPr wrap="square">
            <a:spAutoFit/>
          </a:bodyPr>
          <a:lstStyle/>
          <a:p>
            <a:pPr indent="457200" algn="just"/>
            <a:endParaRPr lang="pt-BR" dirty="0">
              <a:latin typeface="Arial" panose="020B0604020202020204" pitchFamily="34" charset="0"/>
              <a:cs typeface="Arial" panose="020B0604020202020204" pitchFamily="34" charset="0"/>
            </a:endParaRPr>
          </a:p>
        </p:txBody>
      </p:sp>
      <p:sp>
        <p:nvSpPr>
          <p:cNvPr id="9" name="Retângulo 8"/>
          <p:cNvSpPr/>
          <p:nvPr/>
        </p:nvSpPr>
        <p:spPr>
          <a:xfrm>
            <a:off x="600461" y="648747"/>
            <a:ext cx="5150633"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então, elaborar alguns gráficos que comparem o desempenho dos funcionários de acordo com o setor que eles trabalham. Vamos começar pelo setor de vendas, cujos funcionários, Alberto, Fernando e Jacira, são os três primeiros. Se fizermos um gráfico para o ano todo, iríamos acumular muita informação. Façamos, então, do primeiro semestre. Com a tecla CTRL pressionada e o mouse selecione os intervalos A4:A7 e C4:H7. Clique em Gráficos Recomendados no grupo Gráficos, guia Inserir.</a:t>
            </a:r>
          </a:p>
        </p:txBody>
      </p:sp>
      <p:pic>
        <p:nvPicPr>
          <p:cNvPr id="10" name="Imagem 9"/>
          <p:cNvPicPr>
            <a:picLocks noChangeAspect="1"/>
          </p:cNvPicPr>
          <p:nvPr/>
        </p:nvPicPr>
        <p:blipFill>
          <a:blip r:embed="rId2"/>
          <a:stretch>
            <a:fillRect/>
          </a:stretch>
        </p:blipFill>
        <p:spPr>
          <a:xfrm>
            <a:off x="5751097" y="712021"/>
            <a:ext cx="5019480" cy="2761460"/>
          </a:xfrm>
          <a:prstGeom prst="rect">
            <a:avLst/>
          </a:prstGeom>
        </p:spPr>
      </p:pic>
      <p:sp>
        <p:nvSpPr>
          <p:cNvPr id="11" name="Retângulo 10"/>
          <p:cNvSpPr/>
          <p:nvPr/>
        </p:nvSpPr>
        <p:spPr>
          <a:xfrm>
            <a:off x="600463" y="3684286"/>
            <a:ext cx="5150632"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Uma janela como esta, mostrada à direita superior, irá aparecer, com os gráficos recomendados e uma segunda Guia, onde estarão todos os gráficos disponíveis. Você pode escolher o qual quiser, mas nesta seleção, o gráfico de colunas agrupadas apresentado pelo Windows parece realmente ser o melhor, equivalente ao da imagem direita inferior. Deixe-o selecionado em clique em OK. Clique sobre o Título do Gráfico e altere-o para Vendas</a:t>
            </a:r>
          </a:p>
          <a:p>
            <a:pPr indent="457200" algn="just"/>
            <a:endParaRPr lang="pt-BR" dirty="0">
              <a:latin typeface="Arial" panose="020B0604020202020204" pitchFamily="34" charset="0"/>
              <a:cs typeface="Arial" panose="020B0604020202020204" pitchFamily="34" charset="0"/>
            </a:endParaRPr>
          </a:p>
        </p:txBody>
      </p:sp>
      <p:graphicFrame>
        <p:nvGraphicFramePr>
          <p:cNvPr id="12" name="Gráfico 11"/>
          <p:cNvGraphicFramePr>
            <a:graphicFrameLocks/>
          </p:cNvGraphicFramePr>
          <p:nvPr>
            <p:extLst>
              <p:ext uri="{D42A27DB-BD31-4B8C-83A1-F6EECF244321}">
                <p14:modId xmlns:p14="http://schemas.microsoft.com/office/powerpoint/2010/main" val="232815476"/>
              </p:ext>
            </p:extLst>
          </p:nvPr>
        </p:nvGraphicFramePr>
        <p:xfrm>
          <a:off x="5843528" y="3520321"/>
          <a:ext cx="4593981" cy="2721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31723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2810F0CD-7072-48C7-9799-31658AE1D019}"/>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49371CE-9C4B-49CD-8985-EDBB361B1AE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4D1214B7-5E81-4C5F-B2DD-36DB652E40D4}"/>
              </a:ext>
            </a:extLst>
          </p:cNvPr>
          <p:cNvSpPr/>
          <p:nvPr/>
        </p:nvSpPr>
        <p:spPr>
          <a:xfrm>
            <a:off x="600461" y="648747"/>
            <a:ext cx="10170115" cy="64633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Ao selecionar o gráfico recém inserido na sua planilha, note que duas novas guias apareceram: Design e Formatar, que irão alterar os dados e estilo do seu gráfico</a:t>
            </a:r>
          </a:p>
        </p:txBody>
      </p:sp>
      <p:pic>
        <p:nvPicPr>
          <p:cNvPr id="10" name="Imagem 9">
            <a:extLst>
              <a:ext uri="{FF2B5EF4-FFF2-40B4-BE49-F238E27FC236}">
                <a16:creationId xmlns:a16="http://schemas.microsoft.com/office/drawing/2014/main" id="{788606EA-4AD6-48FC-8648-98DA65FCD550}"/>
              </a:ext>
            </a:extLst>
          </p:cNvPr>
          <p:cNvPicPr>
            <a:picLocks noChangeAspect="1"/>
          </p:cNvPicPr>
          <p:nvPr/>
        </p:nvPicPr>
        <p:blipFill>
          <a:blip r:embed="rId2"/>
          <a:stretch>
            <a:fillRect/>
          </a:stretch>
        </p:blipFill>
        <p:spPr>
          <a:xfrm>
            <a:off x="722083" y="1442610"/>
            <a:ext cx="10048493" cy="1104900"/>
          </a:xfrm>
          <a:prstGeom prst="rect">
            <a:avLst/>
          </a:prstGeom>
        </p:spPr>
      </p:pic>
      <p:pic>
        <p:nvPicPr>
          <p:cNvPr id="12" name="Imagem 11">
            <a:extLst>
              <a:ext uri="{FF2B5EF4-FFF2-40B4-BE49-F238E27FC236}">
                <a16:creationId xmlns:a16="http://schemas.microsoft.com/office/drawing/2014/main" id="{B6FC2CE3-C951-4E2F-BF66-E7E2CFFF55D0}"/>
              </a:ext>
            </a:extLst>
          </p:cNvPr>
          <p:cNvPicPr>
            <a:picLocks noChangeAspect="1"/>
          </p:cNvPicPr>
          <p:nvPr/>
        </p:nvPicPr>
        <p:blipFill>
          <a:blip r:embed="rId3"/>
          <a:stretch>
            <a:fillRect/>
          </a:stretch>
        </p:blipFill>
        <p:spPr>
          <a:xfrm>
            <a:off x="722083" y="2594645"/>
            <a:ext cx="10048494" cy="1104900"/>
          </a:xfrm>
          <a:prstGeom prst="rect">
            <a:avLst/>
          </a:prstGeom>
        </p:spPr>
      </p:pic>
      <p:sp>
        <p:nvSpPr>
          <p:cNvPr id="13" name="Retângulo 12">
            <a:extLst>
              <a:ext uri="{FF2B5EF4-FFF2-40B4-BE49-F238E27FC236}">
                <a16:creationId xmlns:a16="http://schemas.microsoft.com/office/drawing/2014/main" id="{9BD9D609-41E8-49BA-816F-5772FBE42650}"/>
              </a:ext>
            </a:extLst>
          </p:cNvPr>
          <p:cNvSpPr/>
          <p:nvPr/>
        </p:nvSpPr>
        <p:spPr>
          <a:xfrm>
            <a:off x="752862" y="3666899"/>
            <a:ext cx="7304386"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Na guia Design, grupo Estilos de Gráfico, clique em mais ( o terceiro botão de cima para baixo, à direita, na barra de rolagem da janela dos modelos disponíveis ) para ver os estilos de gráfico disponíveis. Aplique a este gráfico o estilo 12, com plano de fundo escuro e barras transparentes.</a:t>
            </a:r>
          </a:p>
          <a:p>
            <a:pPr indent="457200" algn="just"/>
            <a:r>
              <a:rPr lang="pt-BR" dirty="0">
                <a:latin typeface="Arial" panose="020B0604020202020204" pitchFamily="34" charset="0"/>
                <a:cs typeface="Arial" panose="020B0604020202020204" pitchFamily="34" charset="0"/>
              </a:rPr>
              <a:t>Nesta mesma Guia, no grupo Layout de gráfico, temos recursos bastante interessantes para dispor dos valores dos gráficos, em legendas, eixos e outros lugares, no comando Adicionar Elemento Gráfico. Acesse o comando e, no menu, a quinta opção, de cima para baixo, Tabela de dados. Clique em Com Códigos de Legenda. </a:t>
            </a:r>
          </a:p>
          <a:p>
            <a:pPr indent="457200" algn="just"/>
            <a:endParaRPr lang="pt-BR" dirty="0">
              <a:latin typeface="Arial" panose="020B0604020202020204" pitchFamily="34" charset="0"/>
              <a:cs typeface="Arial" panose="020B0604020202020204" pitchFamily="34" charset="0"/>
            </a:endParaRPr>
          </a:p>
        </p:txBody>
      </p:sp>
      <p:pic>
        <p:nvPicPr>
          <p:cNvPr id="17" name="Imagem 16">
            <a:extLst>
              <a:ext uri="{FF2B5EF4-FFF2-40B4-BE49-F238E27FC236}">
                <a16:creationId xmlns:a16="http://schemas.microsoft.com/office/drawing/2014/main" id="{A6028103-518C-48DF-82E7-9CD02FCDE222}"/>
              </a:ext>
            </a:extLst>
          </p:cNvPr>
          <p:cNvPicPr>
            <a:picLocks noChangeAspect="1"/>
          </p:cNvPicPr>
          <p:nvPr/>
        </p:nvPicPr>
        <p:blipFill>
          <a:blip r:embed="rId4"/>
          <a:stretch>
            <a:fillRect/>
          </a:stretch>
        </p:blipFill>
        <p:spPr>
          <a:xfrm>
            <a:off x="8088027" y="3746680"/>
            <a:ext cx="1933575" cy="2672974"/>
          </a:xfrm>
          <a:prstGeom prst="rect">
            <a:avLst/>
          </a:prstGeom>
        </p:spPr>
      </p:pic>
    </p:spTree>
    <p:extLst>
      <p:ext uri="{BB962C8B-B14F-4D97-AF65-F5344CB8AC3E}">
        <p14:creationId xmlns:p14="http://schemas.microsoft.com/office/powerpoint/2010/main" val="4241988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642C3625-B175-4DB6-A00F-EFFDC38F9057}"/>
              </a:ext>
            </a:extLst>
          </p:cNvPr>
          <p:cNvSpPr/>
          <p:nvPr/>
        </p:nvSpPr>
        <p:spPr>
          <a:xfrm>
            <a:off x="752861" y="593762"/>
            <a:ext cx="10017715"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Seu gráfico estará, em tamanho menor, como este : </a:t>
            </a:r>
          </a:p>
        </p:txBody>
      </p:sp>
      <p:graphicFrame>
        <p:nvGraphicFramePr>
          <p:cNvPr id="9" name="Gráfico 8">
            <a:extLst>
              <a:ext uri="{FF2B5EF4-FFF2-40B4-BE49-F238E27FC236}">
                <a16:creationId xmlns:a16="http://schemas.microsoft.com/office/drawing/2014/main" id="{00000000-0008-0000-0F00-000002000000}"/>
              </a:ext>
            </a:extLst>
          </p:cNvPr>
          <p:cNvGraphicFramePr>
            <a:graphicFrameLocks/>
          </p:cNvGraphicFramePr>
          <p:nvPr>
            <p:extLst>
              <p:ext uri="{D42A27DB-BD31-4B8C-83A1-F6EECF244321}">
                <p14:modId xmlns:p14="http://schemas.microsoft.com/office/powerpoint/2010/main" val="3567357363"/>
              </p:ext>
            </p:extLst>
          </p:nvPr>
        </p:nvGraphicFramePr>
        <p:xfrm>
          <a:off x="1984931" y="963094"/>
          <a:ext cx="7807358" cy="50116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3619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B3D2155-1C59-4B27-9760-F9E4BC694832}"/>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58FF7EF-F6A9-422E-80FE-F3B59E76E30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52E85ACE-BEE7-4A37-BBAD-E851A54085A2}"/>
              </a:ext>
            </a:extLst>
          </p:cNvPr>
          <p:cNvSpPr/>
          <p:nvPr/>
        </p:nvSpPr>
        <p:spPr>
          <a:xfrm>
            <a:off x="600461" y="648747"/>
            <a:ext cx="10170115" cy="369332"/>
          </a:xfrm>
          <a:prstGeom prst="rect">
            <a:avLst/>
          </a:prstGeom>
        </p:spPr>
        <p:txBody>
          <a:bodyPr wrap="square">
            <a:spAutoFit/>
          </a:bodyPr>
          <a:lstStyle/>
          <a:p>
            <a:pPr indent="457200" algn="just"/>
            <a:endParaRPr lang="pt-BR" dirty="0">
              <a:latin typeface="Arial" panose="020B0604020202020204" pitchFamily="34" charset="0"/>
              <a:cs typeface="Arial" panose="020B0604020202020204" pitchFamily="34" charset="0"/>
            </a:endParaRPr>
          </a:p>
        </p:txBody>
      </p:sp>
      <p:sp>
        <p:nvSpPr>
          <p:cNvPr id="9" name="Retângulo 8">
            <a:extLst>
              <a:ext uri="{FF2B5EF4-FFF2-40B4-BE49-F238E27FC236}">
                <a16:creationId xmlns:a16="http://schemas.microsoft.com/office/drawing/2014/main" id="{F6A4CFBF-F418-4BEA-9976-FB1284EE629D}"/>
              </a:ext>
            </a:extLst>
          </p:cNvPr>
          <p:cNvSpPr/>
          <p:nvPr/>
        </p:nvSpPr>
        <p:spPr>
          <a:xfrm>
            <a:off x="600461" y="648747"/>
            <a:ext cx="7921370" cy="258532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Não é complicado, certo ? Ótimo, então, faremos algo igual ao departamento de Apoio.  Com a tecla CTRL pressionada, selecione, com o Mouse, primeiramente os funcionários do Setor,  nas células A12:A14 e depois os dados dos resultados, no intervalo C12:H14.</a:t>
            </a:r>
          </a:p>
          <a:p>
            <a:pPr indent="457200" algn="just"/>
            <a:r>
              <a:rPr lang="pt-BR" dirty="0">
                <a:latin typeface="Arial" panose="020B0604020202020204" pitchFamily="34" charset="0"/>
                <a:cs typeface="Arial" panose="020B0604020202020204" pitchFamily="34" charset="0"/>
              </a:rPr>
              <a:t>Volte à Guia Inserir, grupo gráficos. Mas desta vez, ao invés de ir aos gráficos recomendados, vá direto ao comando de Gráficos de Coluna, o primeiro, da esquerda à direita, da primeira linha de comandos à direita do comando de gráficos recomendados e clique na seta do comando. No grupo Coluna 3D, selecione a última opção, à direita.</a:t>
            </a:r>
          </a:p>
        </p:txBody>
      </p:sp>
      <p:pic>
        <p:nvPicPr>
          <p:cNvPr id="14" name="Imagem 13">
            <a:extLst>
              <a:ext uri="{FF2B5EF4-FFF2-40B4-BE49-F238E27FC236}">
                <a16:creationId xmlns:a16="http://schemas.microsoft.com/office/drawing/2014/main" id="{D6E02E35-6E37-400B-B582-889B62B722D3}"/>
              </a:ext>
            </a:extLst>
          </p:cNvPr>
          <p:cNvPicPr>
            <a:picLocks noChangeAspect="1"/>
          </p:cNvPicPr>
          <p:nvPr/>
        </p:nvPicPr>
        <p:blipFill>
          <a:blip r:embed="rId2"/>
          <a:stretch>
            <a:fillRect/>
          </a:stretch>
        </p:blipFill>
        <p:spPr>
          <a:xfrm>
            <a:off x="8598876" y="648748"/>
            <a:ext cx="2171700" cy="2414964"/>
          </a:xfrm>
          <a:prstGeom prst="rect">
            <a:avLst/>
          </a:prstGeom>
        </p:spPr>
      </p:pic>
      <p:pic>
        <p:nvPicPr>
          <p:cNvPr id="19" name="Imagem 18">
            <a:extLst>
              <a:ext uri="{FF2B5EF4-FFF2-40B4-BE49-F238E27FC236}">
                <a16:creationId xmlns:a16="http://schemas.microsoft.com/office/drawing/2014/main" id="{20920D3F-844D-4D74-86FC-43EECFB5A732}"/>
              </a:ext>
            </a:extLst>
          </p:cNvPr>
          <p:cNvPicPr>
            <a:picLocks noChangeAspect="1"/>
          </p:cNvPicPr>
          <p:nvPr/>
        </p:nvPicPr>
        <p:blipFill>
          <a:blip r:embed="rId3"/>
          <a:stretch>
            <a:fillRect/>
          </a:stretch>
        </p:blipFill>
        <p:spPr>
          <a:xfrm>
            <a:off x="707010" y="4562920"/>
            <a:ext cx="6023728" cy="2295079"/>
          </a:xfrm>
          <a:prstGeom prst="rect">
            <a:avLst/>
          </a:prstGeom>
        </p:spPr>
      </p:pic>
      <p:sp>
        <p:nvSpPr>
          <p:cNvPr id="20" name="Retângulo 19">
            <a:extLst>
              <a:ext uri="{FF2B5EF4-FFF2-40B4-BE49-F238E27FC236}">
                <a16:creationId xmlns:a16="http://schemas.microsoft.com/office/drawing/2014/main" id="{A7A2CE66-5DF7-41C9-8BF4-1EAEB2510D54}"/>
              </a:ext>
            </a:extLst>
          </p:cNvPr>
          <p:cNvSpPr/>
          <p:nvPr/>
        </p:nvSpPr>
        <p:spPr>
          <a:xfrm>
            <a:off x="600460" y="3130683"/>
            <a:ext cx="6130276"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Um gráfico como este, à direita, será montado. Note, que, neste caso, precisamos alterar não apenas o título do gráfico, mas os meses precisam ser inseridos. Para ajustar isso, na Guia Design, grupo dados, clique em Selecionar Dados.</a:t>
            </a:r>
          </a:p>
        </p:txBody>
      </p:sp>
      <p:graphicFrame>
        <p:nvGraphicFramePr>
          <p:cNvPr id="11" name="Gráfico 10">
            <a:extLst>
              <a:ext uri="{FF2B5EF4-FFF2-40B4-BE49-F238E27FC236}">
                <a16:creationId xmlns:a16="http://schemas.microsoft.com/office/drawing/2014/main" id="{2E64AABB-223B-4972-B670-960108A48661}"/>
              </a:ext>
            </a:extLst>
          </p:cNvPr>
          <p:cNvGraphicFramePr>
            <a:graphicFrameLocks/>
          </p:cNvGraphicFramePr>
          <p:nvPr>
            <p:extLst>
              <p:ext uri="{D42A27DB-BD31-4B8C-83A1-F6EECF244321}">
                <p14:modId xmlns:p14="http://schemas.microsoft.com/office/powerpoint/2010/main" val="2450008176"/>
              </p:ext>
            </p:extLst>
          </p:nvPr>
        </p:nvGraphicFramePr>
        <p:xfrm>
          <a:off x="6730739" y="3125175"/>
          <a:ext cx="4039838" cy="28754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28205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B3D2155-1C59-4B27-9760-F9E4BC694832}"/>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58FF7EF-F6A9-422E-80FE-F3B59E76E30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a:extLst>
              <a:ext uri="{FF2B5EF4-FFF2-40B4-BE49-F238E27FC236}">
                <a16:creationId xmlns:a16="http://schemas.microsoft.com/office/drawing/2014/main" id="{F6A4CFBF-F418-4BEA-9976-FB1284EE629D}"/>
              </a:ext>
            </a:extLst>
          </p:cNvPr>
          <p:cNvSpPr/>
          <p:nvPr/>
        </p:nvSpPr>
        <p:spPr>
          <a:xfrm>
            <a:off x="600462" y="648747"/>
            <a:ext cx="5085058" cy="286232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Na janela de seleção da fonte de dados, podemos inserir, excluir ou alterar os dados do gráfico. Neste exemplo, clique no Botão Editar dos Rótulos do eixo horizontal ( à direita ).</a:t>
            </a:r>
          </a:p>
          <a:p>
            <a:pPr indent="457200" algn="just"/>
            <a:r>
              <a:rPr lang="pt-BR" dirty="0">
                <a:latin typeface="Arial" panose="020B0604020202020204" pitchFamily="34" charset="0"/>
                <a:cs typeface="Arial" panose="020B0604020202020204" pitchFamily="34" charset="0"/>
              </a:rPr>
              <a:t>Na janela Rótulos do eixo, mantenha o cursor de texto na caixa e selecione, na planilha, os meses de janeiro à junho, ou seja, C4:H4. Os meses serão inseridos. Clique OK em ambas as janelas e altere o Título do Gráfico para apoio.</a:t>
            </a:r>
          </a:p>
        </p:txBody>
      </p:sp>
      <p:pic>
        <p:nvPicPr>
          <p:cNvPr id="10" name="Imagem 9"/>
          <p:cNvPicPr>
            <a:picLocks noChangeAspect="1"/>
          </p:cNvPicPr>
          <p:nvPr/>
        </p:nvPicPr>
        <p:blipFill>
          <a:blip r:embed="rId2"/>
          <a:stretch>
            <a:fillRect/>
          </a:stretch>
        </p:blipFill>
        <p:spPr>
          <a:xfrm>
            <a:off x="5700446" y="695829"/>
            <a:ext cx="2770861" cy="1794708"/>
          </a:xfrm>
          <a:prstGeom prst="rect">
            <a:avLst/>
          </a:prstGeom>
        </p:spPr>
      </p:pic>
      <p:sp>
        <p:nvSpPr>
          <p:cNvPr id="12" name="Retângulo 11">
            <a:extLst>
              <a:ext uri="{FF2B5EF4-FFF2-40B4-BE49-F238E27FC236}">
                <a16:creationId xmlns:a16="http://schemas.microsoft.com/office/drawing/2014/main" id="{F6A4CFBF-F418-4BEA-9976-FB1284EE629D}"/>
              </a:ext>
            </a:extLst>
          </p:cNvPr>
          <p:cNvSpPr/>
          <p:nvPr/>
        </p:nvSpPr>
        <p:spPr>
          <a:xfrm>
            <a:off x="5700447" y="3104147"/>
            <a:ext cx="5070130" cy="341632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Podemos personalizar ainda mais o nosso gráfico, selecionando as barras e clicando na Guia Formatar. No grupo estilos de forma, podemos aplicar às barras efeitos de forma em 3D e deixar contorno e preenchimento com cores diferentes, além de temas predefinidos.</a:t>
            </a:r>
          </a:p>
          <a:p>
            <a:pPr indent="457200" algn="just"/>
            <a:r>
              <a:rPr lang="pt-BR" dirty="0">
                <a:latin typeface="Arial" panose="020B0604020202020204" pitchFamily="34" charset="0"/>
                <a:cs typeface="Arial" panose="020B0604020202020204" pitchFamily="34" charset="0"/>
              </a:rPr>
              <a:t>Procure, explorando os recursos dessa barra, deixar seu gráfico com o Layout da imagem à esquerda.</a:t>
            </a:r>
          </a:p>
          <a:p>
            <a:pPr indent="457200" algn="just"/>
            <a:r>
              <a:rPr lang="pt-BR" dirty="0">
                <a:latin typeface="Arial" panose="020B0604020202020204" pitchFamily="34" charset="0"/>
                <a:cs typeface="Arial" panose="020B0604020202020204" pitchFamily="34" charset="0"/>
              </a:rPr>
              <a:t>Quando terminar, tente fazer os gráficos dos departamentos restantes.</a:t>
            </a:r>
          </a:p>
          <a:p>
            <a:pPr indent="457200" algn="just"/>
            <a:endParaRPr lang="pt-BR" dirty="0">
              <a:latin typeface="Arial" panose="020B0604020202020204" pitchFamily="34" charset="0"/>
              <a:cs typeface="Arial" panose="020B0604020202020204" pitchFamily="34" charset="0"/>
            </a:endParaRPr>
          </a:p>
        </p:txBody>
      </p:sp>
      <p:pic>
        <p:nvPicPr>
          <p:cNvPr id="13" name="Imagem 12"/>
          <p:cNvPicPr>
            <a:picLocks noChangeAspect="1"/>
          </p:cNvPicPr>
          <p:nvPr/>
        </p:nvPicPr>
        <p:blipFill>
          <a:blip r:embed="rId3"/>
          <a:stretch>
            <a:fillRect/>
          </a:stretch>
        </p:blipFill>
        <p:spPr>
          <a:xfrm>
            <a:off x="8486235" y="695829"/>
            <a:ext cx="2333625" cy="2408318"/>
          </a:xfrm>
          <a:prstGeom prst="rect">
            <a:avLst/>
          </a:prstGeom>
        </p:spPr>
      </p:pic>
      <p:graphicFrame>
        <p:nvGraphicFramePr>
          <p:cNvPr id="14" name="Gráfico 13">
            <a:extLst>
              <a:ext uri="{FF2B5EF4-FFF2-40B4-BE49-F238E27FC236}">
                <a16:creationId xmlns:a16="http://schemas.microsoft.com/office/drawing/2014/main" id="{2E64AABB-223B-4972-B670-960108A48661}"/>
              </a:ext>
            </a:extLst>
          </p:cNvPr>
          <p:cNvGraphicFramePr>
            <a:graphicFrameLocks/>
          </p:cNvGraphicFramePr>
          <p:nvPr>
            <p:extLst>
              <p:ext uri="{D42A27DB-BD31-4B8C-83A1-F6EECF244321}">
                <p14:modId xmlns:p14="http://schemas.microsoft.com/office/powerpoint/2010/main" val="2311215035"/>
              </p:ext>
            </p:extLst>
          </p:nvPr>
        </p:nvGraphicFramePr>
        <p:xfrm>
          <a:off x="600461" y="3224462"/>
          <a:ext cx="5309113" cy="37538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821029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642C3625-B175-4DB6-A00F-EFFDC38F9057}"/>
              </a:ext>
            </a:extLst>
          </p:cNvPr>
          <p:cNvSpPr/>
          <p:nvPr/>
        </p:nvSpPr>
        <p:spPr>
          <a:xfrm>
            <a:off x="752861" y="593762"/>
            <a:ext cx="10017715"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Planilha Final Completa. Dúvidas ? </a:t>
            </a:r>
          </a:p>
        </p:txBody>
      </p:sp>
      <p:pic>
        <p:nvPicPr>
          <p:cNvPr id="9" name="Imagem 8"/>
          <p:cNvPicPr>
            <a:picLocks noChangeAspect="1"/>
          </p:cNvPicPr>
          <p:nvPr/>
        </p:nvPicPr>
        <p:blipFill>
          <a:blip r:embed="rId2"/>
          <a:stretch>
            <a:fillRect/>
          </a:stretch>
        </p:blipFill>
        <p:spPr>
          <a:xfrm>
            <a:off x="752860" y="1104900"/>
            <a:ext cx="10017717" cy="4648200"/>
          </a:xfrm>
          <a:prstGeom prst="rect">
            <a:avLst/>
          </a:prstGeom>
        </p:spPr>
      </p:pic>
    </p:spTree>
    <p:extLst>
      <p:ext uri="{BB962C8B-B14F-4D97-AF65-F5344CB8AC3E}">
        <p14:creationId xmlns:p14="http://schemas.microsoft.com/office/powerpoint/2010/main" val="25810014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5"/>
          <p:cNvGraphicFramePr>
            <a:graphicFrameLocks/>
          </p:cNvGraphicFramePr>
          <p:nvPr>
            <p:extLst>
              <p:ext uri="{D42A27DB-BD31-4B8C-83A1-F6EECF244321}">
                <p14:modId xmlns:p14="http://schemas.microsoft.com/office/powerpoint/2010/main" val="1958074562"/>
              </p:ext>
            </p:extLst>
          </p:nvPr>
        </p:nvGraphicFramePr>
        <p:xfrm>
          <a:off x="3176337" y="2249904"/>
          <a:ext cx="5666874" cy="3236495"/>
        </p:xfrm>
        <a:graphic>
          <a:graphicData uri="http://schemas.openxmlformats.org/drawingml/2006/chart">
            <c:chart xmlns:c="http://schemas.openxmlformats.org/drawingml/2006/chart" xmlns:r="http://schemas.openxmlformats.org/officeDocument/2006/relationships" r:id="rId2"/>
          </a:graphicData>
        </a:graphic>
      </p:graphicFrame>
      <p:sp>
        <p:nvSpPr>
          <p:cNvPr id="7" name="Retângulo Arredondado 6">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Final</a:t>
            </a:r>
          </a:p>
        </p:txBody>
      </p:sp>
      <p:sp>
        <p:nvSpPr>
          <p:cNvPr id="9" name="Retângulo 8">
            <a:extLst>
              <a:ext uri="{FF2B5EF4-FFF2-40B4-BE49-F238E27FC236}">
                <a16:creationId xmlns:a16="http://schemas.microsoft.com/office/drawing/2014/main" id="{642C3625-B175-4DB6-A00F-EFFDC38F9057}"/>
              </a:ext>
            </a:extLst>
          </p:cNvPr>
          <p:cNvSpPr/>
          <p:nvPr/>
        </p:nvSpPr>
        <p:spPr>
          <a:xfrm>
            <a:off x="600463" y="593762"/>
            <a:ext cx="10170114"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Em duas partes do curso, Funções – Parte 2 e Trabalhando com mais de uma planilha, trabalhamos com uma concessionária e as vendas obtidas pela equipe da mesma no ano de 2020. Abra uma última planilha em nosso arquivo, chamada Gráfico Final, crie uma função que chame os valores das planilhas anteriores e crie um gráfico de linhas, igual ao da imagem abaixo.</a:t>
            </a:r>
          </a:p>
          <a:p>
            <a:pPr indent="457200" algn="just"/>
            <a:r>
              <a:rPr lang="pt-BR" dirty="0">
                <a:latin typeface="Arial" panose="020B0604020202020204" pitchFamily="34" charset="0"/>
                <a:cs typeface="Arial" panose="020B0604020202020204" pitchFamily="34" charset="0"/>
              </a:rPr>
              <a:t>Entregue seu arquivo completo, logo depois. </a:t>
            </a:r>
          </a:p>
        </p:txBody>
      </p:sp>
    </p:spTree>
    <p:extLst>
      <p:ext uri="{BB962C8B-B14F-4D97-AF65-F5344CB8AC3E}">
        <p14:creationId xmlns:p14="http://schemas.microsoft.com/office/powerpoint/2010/main" val="3281229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4294967295"/>
          </p:nvPr>
        </p:nvSpPr>
        <p:spPr>
          <a:xfrm rot="16200000">
            <a:off x="-195445" y="2677574"/>
            <a:ext cx="1367759" cy="224055"/>
          </a:xfrm>
          <a:prstGeom prst="rect">
            <a:avLst/>
          </a:prstGeom>
        </p:spPr>
        <p:txBody>
          <a:bodyPr/>
          <a:lstStyle/>
          <a:p>
            <a:endParaRPr lang="pt-BR"/>
          </a:p>
        </p:txBody>
      </p:sp>
      <p:sp>
        <p:nvSpPr>
          <p:cNvPr id="7" name="CaixaDeTexto 6"/>
          <p:cNvSpPr txBox="1"/>
          <p:nvPr/>
        </p:nvSpPr>
        <p:spPr>
          <a:xfrm>
            <a:off x="600462" y="690922"/>
            <a:ext cx="7398402"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opção de desenho das bordas é subutilizada pois no mesmo grupo Fonte que estamos trabalhando possui recursos para estilizar nossa planilha, de modo a apresenta-la de maneira profissional, sem muito esforço. O comando Cor de preenchimento, por exemplo, permite a utilização de cores sólidas no plano de fundo das células ou no intervalo das mesmas. Para isso:</a:t>
            </a:r>
          </a:p>
          <a:p>
            <a:pPr marL="2871788" indent="-342900" algn="just">
              <a:buFont typeface="+mj-lt"/>
              <a:buAutoNum type="arabicPeriod"/>
            </a:pPr>
            <a:r>
              <a:rPr lang="pt-BR" dirty="0">
                <a:latin typeface="Arial" panose="020B0604020202020204" pitchFamily="34" charset="0"/>
                <a:cs typeface="Arial" panose="020B0604020202020204" pitchFamily="34" charset="0"/>
              </a:rPr>
              <a:t>Clique na célula mesclada, de A1 a E1.</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Cor de preenchimento, que vai estar logo à direita do comando Bordas.</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a cor da sua preferência. Minha sugestão é o Amarelo.</a:t>
            </a:r>
          </a:p>
          <a:p>
            <a:pPr marL="2871788" indent="-342900" algn="just">
              <a:buFont typeface="+mj-lt"/>
              <a:buAutoNum type="arabicPeriod"/>
            </a:pPr>
            <a:r>
              <a:rPr lang="pt-BR" dirty="0">
                <a:latin typeface="Arial" panose="020B0604020202020204" pitchFamily="34" charset="0"/>
                <a:cs typeface="Arial" panose="020B0604020202020204" pitchFamily="34" charset="0"/>
              </a:rPr>
              <a:t>Aproveite a seleção para conhecer o botão à direita, Cor da Fonte: Selecione Azul, Ênfase 1, Mais escuro 25%. </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agora as células de A2 até E8 e veja as duas primeiras caixas da primeira linha desse mesmo grupo: Você poderá trocar a fonte da planilha e o tamanho: Modifique para </a:t>
            </a:r>
            <a:r>
              <a:rPr lang="pt-BR" dirty="0" err="1">
                <a:latin typeface="Arial" panose="020B0604020202020204" pitchFamily="34" charset="0"/>
                <a:cs typeface="Arial" panose="020B0604020202020204" pitchFamily="34" charset="0"/>
              </a:rPr>
              <a:t>Calibri</a:t>
            </a:r>
            <a:r>
              <a:rPr lang="pt-BR" dirty="0">
                <a:latin typeface="Arial" panose="020B0604020202020204" pitchFamily="34" charset="0"/>
                <a:cs typeface="Arial" panose="020B0604020202020204" pitchFamily="34" charset="0"/>
              </a:rPr>
              <a:t> Light, tamanho 12.</a:t>
            </a:r>
          </a:p>
          <a:p>
            <a:pPr marL="2871788" indent="-342900" algn="just">
              <a:buFont typeface="+mj-lt"/>
              <a:buAutoNum type="arabicPeriod"/>
            </a:pPr>
            <a:r>
              <a:rPr lang="pt-BR" dirty="0">
                <a:latin typeface="Arial" panose="020B0604020202020204" pitchFamily="34" charset="0"/>
                <a:cs typeface="Arial" panose="020B0604020202020204" pitchFamily="34" charset="0"/>
              </a:rPr>
              <a:t>Use o comando cor da fonte mais uma vez e altere a cor do texto do restante da planilha para verde.</a:t>
            </a:r>
          </a:p>
        </p:txBody>
      </p:sp>
      <p:sp>
        <p:nvSpPr>
          <p:cNvPr id="8" name="Retângulo Arredondado 7"/>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pic>
        <p:nvPicPr>
          <p:cNvPr id="12" name="Imagem 11"/>
          <p:cNvPicPr>
            <a:picLocks noChangeAspect="1"/>
          </p:cNvPicPr>
          <p:nvPr/>
        </p:nvPicPr>
        <p:blipFill>
          <a:blip r:embed="rId3"/>
          <a:stretch>
            <a:fillRect/>
          </a:stretch>
        </p:blipFill>
        <p:spPr>
          <a:xfrm>
            <a:off x="934245" y="2497168"/>
            <a:ext cx="1657350" cy="1952625"/>
          </a:xfrm>
          <a:prstGeom prst="rect">
            <a:avLst/>
          </a:prstGeom>
        </p:spPr>
      </p:pic>
      <p:pic>
        <p:nvPicPr>
          <p:cNvPr id="13" name="Imagem 12"/>
          <p:cNvPicPr>
            <a:picLocks noChangeAspect="1"/>
          </p:cNvPicPr>
          <p:nvPr/>
        </p:nvPicPr>
        <p:blipFill>
          <a:blip r:embed="rId4"/>
          <a:stretch>
            <a:fillRect/>
          </a:stretch>
        </p:blipFill>
        <p:spPr>
          <a:xfrm>
            <a:off x="934245" y="4551630"/>
            <a:ext cx="1657350" cy="1952625"/>
          </a:xfrm>
          <a:prstGeom prst="rect">
            <a:avLst/>
          </a:prstGeom>
        </p:spPr>
      </p:pic>
      <p:pic>
        <p:nvPicPr>
          <p:cNvPr id="2" name="Imagem 1"/>
          <p:cNvPicPr>
            <a:picLocks noChangeAspect="1"/>
          </p:cNvPicPr>
          <p:nvPr/>
        </p:nvPicPr>
        <p:blipFill>
          <a:blip r:embed="rId5"/>
          <a:stretch>
            <a:fillRect/>
          </a:stretch>
        </p:blipFill>
        <p:spPr>
          <a:xfrm>
            <a:off x="8127050" y="690923"/>
            <a:ext cx="2643528" cy="5068944"/>
          </a:xfrm>
          <a:prstGeom prst="rect">
            <a:avLst/>
          </a:prstGeom>
        </p:spPr>
      </p:pic>
    </p:spTree>
    <p:extLst>
      <p:ext uri="{BB962C8B-B14F-4D97-AF65-F5344CB8AC3E}">
        <p14:creationId xmlns:p14="http://schemas.microsoft.com/office/powerpoint/2010/main" val="34547564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2832871436"/>
              </p:ext>
            </p:extLst>
          </p:nvPr>
        </p:nvGraphicFramePr>
        <p:xfrm>
          <a:off x="738552" y="719666"/>
          <a:ext cx="9261233" cy="593344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CTRL</a:t>
                      </a:r>
                      <a:r>
                        <a:rPr lang="pt-BR" sz="1800" baseline="0" dirty="0"/>
                        <a:t> + W</a:t>
                      </a:r>
                      <a:endParaRPr lang="pt-BR" sz="1800" dirty="0"/>
                    </a:p>
                  </a:txBody>
                  <a:tcPr/>
                </a:tc>
                <a:tc>
                  <a:txBody>
                    <a:bodyPr/>
                    <a:lstStyle/>
                    <a:p>
                      <a:r>
                        <a:rPr lang="pt-BR" sz="1800" dirty="0"/>
                        <a:t>FECHA PLANILHAS</a:t>
                      </a:r>
                    </a:p>
                  </a:txBody>
                  <a:tcPr/>
                </a:tc>
                <a:extLst>
                  <a:ext uri="{0D108BD9-81ED-4DB2-BD59-A6C34878D82A}">
                    <a16:rowId xmlns:a16="http://schemas.microsoft.com/office/drawing/2014/main" val="10001"/>
                  </a:ext>
                </a:extLst>
              </a:tr>
              <a:tr h="370840">
                <a:tc>
                  <a:txBody>
                    <a:bodyPr/>
                    <a:lstStyle/>
                    <a:p>
                      <a:r>
                        <a:rPr lang="pt-BR" sz="1800" dirty="0"/>
                        <a:t>CTRL + A</a:t>
                      </a:r>
                    </a:p>
                  </a:txBody>
                  <a:tcPr/>
                </a:tc>
                <a:tc>
                  <a:txBody>
                    <a:bodyPr/>
                    <a:lstStyle/>
                    <a:p>
                      <a:r>
                        <a:rPr lang="pt-BR" sz="1800" dirty="0"/>
                        <a:t>ABRE PLANILHAS</a:t>
                      </a:r>
                    </a:p>
                  </a:txBody>
                  <a:tcPr/>
                </a:tc>
                <a:extLst>
                  <a:ext uri="{0D108BD9-81ED-4DB2-BD59-A6C34878D82A}">
                    <a16:rowId xmlns:a16="http://schemas.microsoft.com/office/drawing/2014/main" val="10002"/>
                  </a:ext>
                </a:extLst>
              </a:tr>
              <a:tr h="370840">
                <a:tc>
                  <a:txBody>
                    <a:bodyPr/>
                    <a:lstStyle/>
                    <a:p>
                      <a:r>
                        <a:rPr lang="pt-BR" sz="1800" dirty="0"/>
                        <a:t>ALT + C</a:t>
                      </a:r>
                    </a:p>
                  </a:txBody>
                  <a:tcPr/>
                </a:tc>
                <a:tc>
                  <a:txBody>
                    <a:bodyPr/>
                    <a:lstStyle/>
                    <a:p>
                      <a:r>
                        <a:rPr lang="pt-BR" sz="1800" dirty="0"/>
                        <a:t>IR PARA A GUIA PÁGINA INICIAL</a:t>
                      </a:r>
                    </a:p>
                  </a:txBody>
                  <a:tcPr/>
                </a:tc>
                <a:extLst>
                  <a:ext uri="{0D108BD9-81ED-4DB2-BD59-A6C34878D82A}">
                    <a16:rowId xmlns:a16="http://schemas.microsoft.com/office/drawing/2014/main" val="10003"/>
                  </a:ext>
                </a:extLst>
              </a:tr>
              <a:tr h="370840">
                <a:tc>
                  <a:txBody>
                    <a:bodyPr/>
                    <a:lstStyle/>
                    <a:p>
                      <a:r>
                        <a:rPr lang="pt-BR" sz="1800" dirty="0"/>
                        <a:t>CTRL + B</a:t>
                      </a:r>
                    </a:p>
                  </a:txBody>
                  <a:tcPr/>
                </a:tc>
                <a:tc>
                  <a:txBody>
                    <a:bodyPr/>
                    <a:lstStyle/>
                    <a:p>
                      <a:r>
                        <a:rPr lang="pt-BR" sz="1800" dirty="0"/>
                        <a:t>SALVAR PLANILHAS</a:t>
                      </a:r>
                    </a:p>
                  </a:txBody>
                  <a:tcPr/>
                </a:tc>
                <a:extLst>
                  <a:ext uri="{0D108BD9-81ED-4DB2-BD59-A6C34878D82A}">
                    <a16:rowId xmlns:a16="http://schemas.microsoft.com/office/drawing/2014/main" val="10004"/>
                  </a:ext>
                </a:extLst>
              </a:tr>
              <a:tr h="370840">
                <a:tc>
                  <a:txBody>
                    <a:bodyPr/>
                    <a:lstStyle/>
                    <a:p>
                      <a:r>
                        <a:rPr lang="pt-BR" sz="1800" dirty="0"/>
                        <a:t>CTRL + C</a:t>
                      </a:r>
                    </a:p>
                  </a:txBody>
                  <a:tcPr/>
                </a:tc>
                <a:tc>
                  <a:txBody>
                    <a:bodyPr/>
                    <a:lstStyle/>
                    <a:p>
                      <a:r>
                        <a:rPr lang="pt-BR" sz="1800" dirty="0"/>
                        <a:t>COPIAR</a:t>
                      </a:r>
                    </a:p>
                  </a:txBody>
                  <a:tcPr/>
                </a:tc>
                <a:extLst>
                  <a:ext uri="{0D108BD9-81ED-4DB2-BD59-A6C34878D82A}">
                    <a16:rowId xmlns:a16="http://schemas.microsoft.com/office/drawing/2014/main" val="10005"/>
                  </a:ext>
                </a:extLst>
              </a:tr>
              <a:tr h="370840">
                <a:tc>
                  <a:txBody>
                    <a:bodyPr/>
                    <a:lstStyle/>
                    <a:p>
                      <a:r>
                        <a:rPr lang="pt-BR" sz="1800" dirty="0"/>
                        <a:t>CTRL + V</a:t>
                      </a:r>
                    </a:p>
                  </a:txBody>
                  <a:tcPr/>
                </a:tc>
                <a:tc>
                  <a:txBody>
                    <a:bodyPr/>
                    <a:lstStyle/>
                    <a:p>
                      <a:r>
                        <a:rPr lang="pt-BR" sz="1800" dirty="0"/>
                        <a:t>COLAR</a:t>
                      </a:r>
                    </a:p>
                  </a:txBody>
                  <a:tcPr/>
                </a:tc>
                <a:extLst>
                  <a:ext uri="{0D108BD9-81ED-4DB2-BD59-A6C34878D82A}">
                    <a16:rowId xmlns:a16="http://schemas.microsoft.com/office/drawing/2014/main" val="10006"/>
                  </a:ext>
                </a:extLst>
              </a:tr>
              <a:tr h="370840">
                <a:tc>
                  <a:txBody>
                    <a:bodyPr/>
                    <a:lstStyle/>
                    <a:p>
                      <a:r>
                        <a:rPr lang="pt-BR" sz="1800" dirty="0"/>
                        <a:t>CTRL + Z</a:t>
                      </a:r>
                    </a:p>
                  </a:txBody>
                  <a:tcPr/>
                </a:tc>
                <a:tc>
                  <a:txBody>
                    <a:bodyPr/>
                    <a:lstStyle/>
                    <a:p>
                      <a:r>
                        <a:rPr lang="pt-BR" sz="1800" dirty="0"/>
                        <a:t>DESFAZER</a:t>
                      </a:r>
                    </a:p>
                  </a:txBody>
                  <a:tcPr/>
                </a:tc>
                <a:extLst>
                  <a:ext uri="{0D108BD9-81ED-4DB2-BD59-A6C34878D82A}">
                    <a16:rowId xmlns:a16="http://schemas.microsoft.com/office/drawing/2014/main" val="10007"/>
                  </a:ext>
                </a:extLst>
              </a:tr>
              <a:tr h="370840">
                <a:tc>
                  <a:txBody>
                    <a:bodyPr/>
                    <a:lstStyle/>
                    <a:p>
                      <a:r>
                        <a:rPr lang="pt-BR" sz="1800" dirty="0"/>
                        <a:t>DELETE</a:t>
                      </a:r>
                    </a:p>
                  </a:txBody>
                  <a:tcPr/>
                </a:tc>
                <a:tc>
                  <a:txBody>
                    <a:bodyPr/>
                    <a:lstStyle/>
                    <a:p>
                      <a:r>
                        <a:rPr lang="pt-BR" sz="1800" dirty="0"/>
                        <a:t>REMOVER O CONTEÚDO DA CÉLULA</a:t>
                      </a:r>
                    </a:p>
                  </a:txBody>
                  <a:tcPr/>
                </a:tc>
                <a:extLst>
                  <a:ext uri="{0D108BD9-81ED-4DB2-BD59-A6C34878D82A}">
                    <a16:rowId xmlns:a16="http://schemas.microsoft.com/office/drawing/2014/main" val="10008"/>
                  </a:ext>
                </a:extLst>
              </a:tr>
              <a:tr h="370840">
                <a:tc>
                  <a:txBody>
                    <a:bodyPr/>
                    <a:lstStyle/>
                    <a:p>
                      <a:r>
                        <a:rPr lang="pt-BR" sz="1800" dirty="0"/>
                        <a:t>ALT + C, DEPOIS R</a:t>
                      </a:r>
                    </a:p>
                  </a:txBody>
                  <a:tcPr/>
                </a:tc>
                <a:tc>
                  <a:txBody>
                    <a:bodyPr/>
                    <a:lstStyle/>
                    <a:p>
                      <a:r>
                        <a:rPr lang="pt-BR" sz="1800" dirty="0"/>
                        <a:t>ESCOLHER UMA COR DE PREENCHIMENTO</a:t>
                      </a:r>
                    </a:p>
                  </a:txBody>
                  <a:tcPr/>
                </a:tc>
                <a:extLst>
                  <a:ext uri="{0D108BD9-81ED-4DB2-BD59-A6C34878D82A}">
                    <a16:rowId xmlns:a16="http://schemas.microsoft.com/office/drawing/2014/main" val="10009"/>
                  </a:ext>
                </a:extLst>
              </a:tr>
              <a:tr h="370840">
                <a:tc>
                  <a:txBody>
                    <a:bodyPr/>
                    <a:lstStyle/>
                    <a:p>
                      <a:r>
                        <a:rPr lang="pt-BR" sz="1800" dirty="0"/>
                        <a:t>CTRL + X</a:t>
                      </a:r>
                    </a:p>
                  </a:txBody>
                  <a:tcPr/>
                </a:tc>
                <a:tc>
                  <a:txBody>
                    <a:bodyPr/>
                    <a:lstStyle/>
                    <a:p>
                      <a:r>
                        <a:rPr lang="pt-BR" sz="1800" dirty="0"/>
                        <a:t>RECORTAR</a:t>
                      </a:r>
                    </a:p>
                  </a:txBody>
                  <a:tcPr/>
                </a:tc>
                <a:extLst>
                  <a:ext uri="{0D108BD9-81ED-4DB2-BD59-A6C34878D82A}">
                    <a16:rowId xmlns:a16="http://schemas.microsoft.com/office/drawing/2014/main" val="10010"/>
                  </a:ext>
                </a:extLst>
              </a:tr>
              <a:tr h="370840">
                <a:tc>
                  <a:txBody>
                    <a:bodyPr/>
                    <a:lstStyle/>
                    <a:p>
                      <a:r>
                        <a:rPr lang="pt-BR" sz="1800" dirty="0"/>
                        <a:t>ALT + T</a:t>
                      </a:r>
                    </a:p>
                  </a:txBody>
                  <a:tcPr/>
                </a:tc>
                <a:tc>
                  <a:txBody>
                    <a:bodyPr/>
                    <a:lstStyle/>
                    <a:p>
                      <a:r>
                        <a:rPr lang="pt-BR" sz="1800" dirty="0"/>
                        <a:t>IR PARA A GUIA INSERIR</a:t>
                      </a:r>
                    </a:p>
                  </a:txBody>
                  <a:tcPr/>
                </a:tc>
                <a:extLst>
                  <a:ext uri="{0D108BD9-81ED-4DB2-BD59-A6C34878D82A}">
                    <a16:rowId xmlns:a16="http://schemas.microsoft.com/office/drawing/2014/main" val="10011"/>
                  </a:ext>
                </a:extLst>
              </a:tr>
              <a:tr h="370840">
                <a:tc>
                  <a:txBody>
                    <a:bodyPr/>
                    <a:lstStyle/>
                    <a:p>
                      <a:r>
                        <a:rPr lang="pt-BR" sz="1800" dirty="0"/>
                        <a:t>CTRL + N</a:t>
                      </a:r>
                    </a:p>
                  </a:txBody>
                  <a:tcPr/>
                </a:tc>
                <a:tc>
                  <a:txBody>
                    <a:bodyPr/>
                    <a:lstStyle/>
                    <a:p>
                      <a:r>
                        <a:rPr lang="pt-BR" sz="1800" dirty="0"/>
                        <a:t>NEGRITO</a:t>
                      </a:r>
                    </a:p>
                  </a:txBody>
                  <a:tcPr/>
                </a:tc>
                <a:extLst>
                  <a:ext uri="{0D108BD9-81ED-4DB2-BD59-A6C34878D82A}">
                    <a16:rowId xmlns:a16="http://schemas.microsoft.com/office/drawing/2014/main" val="10012"/>
                  </a:ext>
                </a:extLst>
              </a:tr>
              <a:tr h="370840">
                <a:tc>
                  <a:txBody>
                    <a:bodyPr/>
                    <a:lstStyle/>
                    <a:p>
                      <a:r>
                        <a:rPr lang="pt-BR" sz="1800" dirty="0"/>
                        <a:t>ALT + P</a:t>
                      </a:r>
                    </a:p>
                  </a:txBody>
                  <a:tcPr/>
                </a:tc>
                <a:tc>
                  <a:txBody>
                    <a:bodyPr/>
                    <a:lstStyle/>
                    <a:p>
                      <a:r>
                        <a:rPr lang="pt-BR" sz="1800" dirty="0"/>
                        <a:t>IR PARA A GUIA LAYOUT DA PÁGINA</a:t>
                      </a:r>
                    </a:p>
                  </a:txBody>
                  <a:tcPr/>
                </a:tc>
                <a:extLst>
                  <a:ext uri="{0D108BD9-81ED-4DB2-BD59-A6C34878D82A}">
                    <a16:rowId xmlns:a16="http://schemas.microsoft.com/office/drawing/2014/main" val="10013"/>
                  </a:ext>
                </a:extLst>
              </a:tr>
              <a:tr h="370840">
                <a:tc>
                  <a:txBody>
                    <a:bodyPr/>
                    <a:lstStyle/>
                    <a:p>
                      <a:r>
                        <a:rPr lang="pt-BR" sz="1800" dirty="0"/>
                        <a:t>ALT + S</a:t>
                      </a:r>
                    </a:p>
                  </a:txBody>
                  <a:tcPr/>
                </a:tc>
                <a:tc>
                  <a:txBody>
                    <a:bodyPr/>
                    <a:lstStyle/>
                    <a:p>
                      <a:r>
                        <a:rPr lang="pt-BR" sz="1800" dirty="0"/>
                        <a:t>IR PARA A GUIA DADOS</a:t>
                      </a:r>
                    </a:p>
                  </a:txBody>
                  <a:tcPr/>
                </a:tc>
                <a:extLst>
                  <a:ext uri="{0D108BD9-81ED-4DB2-BD59-A6C34878D82A}">
                    <a16:rowId xmlns:a16="http://schemas.microsoft.com/office/drawing/2014/main" val="10014"/>
                  </a:ext>
                </a:extLst>
              </a:tr>
              <a:tr h="370840">
                <a:tc>
                  <a:txBody>
                    <a:bodyPr/>
                    <a:lstStyle/>
                    <a:p>
                      <a:r>
                        <a:rPr lang="pt-BR" sz="1800" dirty="0"/>
                        <a:t>ALT + K</a:t>
                      </a:r>
                    </a:p>
                  </a:txBody>
                  <a:tcPr/>
                </a:tc>
                <a:tc>
                  <a:txBody>
                    <a:bodyPr/>
                    <a:lstStyle/>
                    <a:p>
                      <a:r>
                        <a:rPr lang="pt-BR" sz="1800" dirty="0"/>
                        <a:t>IR PARA A GUIA EXIBIR</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65853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940418432"/>
              </p:ext>
            </p:extLst>
          </p:nvPr>
        </p:nvGraphicFramePr>
        <p:xfrm>
          <a:off x="738552" y="719666"/>
          <a:ext cx="9261233" cy="593344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ALT + A</a:t>
                      </a:r>
                    </a:p>
                  </a:txBody>
                  <a:tcPr/>
                </a:tc>
                <a:tc>
                  <a:txBody>
                    <a:bodyPr/>
                    <a:lstStyle/>
                    <a:p>
                      <a:r>
                        <a:rPr lang="pt-BR" sz="1800" dirty="0"/>
                        <a:t>ABRIR A PÁGINA ARQUIVO E USAR O MODO DE EXIBIÇÃO BACKSTAGE</a:t>
                      </a:r>
                    </a:p>
                  </a:txBody>
                  <a:tcPr/>
                </a:tc>
                <a:extLst>
                  <a:ext uri="{0D108BD9-81ED-4DB2-BD59-A6C34878D82A}">
                    <a16:rowId xmlns:a16="http://schemas.microsoft.com/office/drawing/2014/main" val="10001"/>
                  </a:ext>
                </a:extLst>
              </a:tr>
              <a:tr h="370840">
                <a:tc>
                  <a:txBody>
                    <a:bodyPr/>
                    <a:lstStyle/>
                    <a:p>
                      <a:r>
                        <a:rPr lang="pt-BR" sz="1800" dirty="0"/>
                        <a:t>ALT + C</a:t>
                      </a:r>
                    </a:p>
                  </a:txBody>
                  <a:tcPr/>
                </a:tc>
                <a:tc>
                  <a:txBody>
                    <a:bodyPr/>
                    <a:lstStyle/>
                    <a:p>
                      <a:r>
                        <a:rPr lang="pt-BR" sz="1800" dirty="0"/>
                        <a:t>ABRIR A GUIA PÁGINA INICIAL, FORMATAR TEXTOS E LOCALIZAR</a:t>
                      </a:r>
                    </a:p>
                  </a:txBody>
                  <a:tcPr/>
                </a:tc>
                <a:extLst>
                  <a:ext uri="{0D108BD9-81ED-4DB2-BD59-A6C34878D82A}">
                    <a16:rowId xmlns:a16="http://schemas.microsoft.com/office/drawing/2014/main" val="10002"/>
                  </a:ext>
                </a:extLst>
              </a:tr>
              <a:tr h="370840">
                <a:tc>
                  <a:txBody>
                    <a:bodyPr/>
                    <a:lstStyle/>
                    <a:p>
                      <a:r>
                        <a:rPr lang="pt-BR" sz="1800" dirty="0"/>
                        <a:t>ALT + T</a:t>
                      </a:r>
                    </a:p>
                  </a:txBody>
                  <a:tcPr/>
                </a:tc>
                <a:tc>
                  <a:txBody>
                    <a:bodyPr/>
                    <a:lstStyle/>
                    <a:p>
                      <a:r>
                        <a:rPr lang="pt-BR" sz="1800" dirty="0"/>
                        <a:t>ABRIR A GUIA INSERIR, TABELAS</a:t>
                      </a:r>
                      <a:r>
                        <a:rPr lang="pt-BR" sz="1800" baseline="0" dirty="0"/>
                        <a:t> DINÂMICAS, GRÁFICOS E SUPLEMENTOS</a:t>
                      </a:r>
                      <a:endParaRPr lang="pt-BR" sz="1800" dirty="0"/>
                    </a:p>
                  </a:txBody>
                  <a:tcPr/>
                </a:tc>
                <a:extLst>
                  <a:ext uri="{0D108BD9-81ED-4DB2-BD59-A6C34878D82A}">
                    <a16:rowId xmlns:a16="http://schemas.microsoft.com/office/drawing/2014/main" val="10003"/>
                  </a:ext>
                </a:extLst>
              </a:tr>
              <a:tr h="370840">
                <a:tc>
                  <a:txBody>
                    <a:bodyPr/>
                    <a:lstStyle/>
                    <a:p>
                      <a:r>
                        <a:rPr lang="pt-BR" sz="1800" dirty="0"/>
                        <a:t>ALT + P</a:t>
                      </a:r>
                    </a:p>
                  </a:txBody>
                  <a:tcPr/>
                </a:tc>
                <a:tc>
                  <a:txBody>
                    <a:bodyPr/>
                    <a:lstStyle/>
                    <a:p>
                      <a:r>
                        <a:rPr lang="pt-BR" sz="1800" dirty="0"/>
                        <a:t>ABIR A GUIA LAYOUT DA PÁGINA</a:t>
                      </a:r>
                      <a:r>
                        <a:rPr lang="pt-BR" sz="1800" baseline="0" dirty="0"/>
                        <a:t> E TRABALHAR COM TEMAS</a:t>
                      </a:r>
                      <a:endParaRPr lang="pt-BR" sz="1800" dirty="0"/>
                    </a:p>
                  </a:txBody>
                  <a:tcPr/>
                </a:tc>
                <a:extLst>
                  <a:ext uri="{0D108BD9-81ED-4DB2-BD59-A6C34878D82A}">
                    <a16:rowId xmlns:a16="http://schemas.microsoft.com/office/drawing/2014/main" val="10004"/>
                  </a:ext>
                </a:extLst>
              </a:tr>
              <a:tr h="370840">
                <a:tc>
                  <a:txBody>
                    <a:bodyPr/>
                    <a:lstStyle/>
                    <a:p>
                      <a:r>
                        <a:rPr lang="pt-BR" sz="1800" dirty="0"/>
                        <a:t>ALT + U</a:t>
                      </a:r>
                    </a:p>
                  </a:txBody>
                  <a:tcPr/>
                </a:tc>
                <a:tc>
                  <a:txBody>
                    <a:bodyPr/>
                    <a:lstStyle/>
                    <a:p>
                      <a:r>
                        <a:rPr lang="pt-BR" sz="1800" dirty="0"/>
                        <a:t>ABRIR A GUIA FÓRMULAS E INSERE,</a:t>
                      </a:r>
                      <a:r>
                        <a:rPr lang="pt-BR" sz="1800" baseline="0" dirty="0"/>
                        <a:t> LOCALIZA E PERSONALIZA FUNÇÕES</a:t>
                      </a:r>
                      <a:endParaRPr lang="pt-BR" sz="1800" dirty="0"/>
                    </a:p>
                  </a:txBody>
                  <a:tcPr/>
                </a:tc>
                <a:extLst>
                  <a:ext uri="{0D108BD9-81ED-4DB2-BD59-A6C34878D82A}">
                    <a16:rowId xmlns:a16="http://schemas.microsoft.com/office/drawing/2014/main" val="10005"/>
                  </a:ext>
                </a:extLst>
              </a:tr>
              <a:tr h="370840">
                <a:tc>
                  <a:txBody>
                    <a:bodyPr/>
                    <a:lstStyle/>
                    <a:p>
                      <a:r>
                        <a:rPr lang="pt-BR" sz="1800" dirty="0"/>
                        <a:t>ALT + S</a:t>
                      </a:r>
                    </a:p>
                  </a:txBody>
                  <a:tcPr/>
                </a:tc>
                <a:tc>
                  <a:txBody>
                    <a:bodyPr/>
                    <a:lstStyle/>
                    <a:p>
                      <a:r>
                        <a:rPr lang="pt-BR" sz="1800" dirty="0"/>
                        <a:t>ABRIR</a:t>
                      </a:r>
                      <a:r>
                        <a:rPr lang="pt-BR" sz="1800" baseline="0" dirty="0"/>
                        <a:t> A GUIA DADOS E CONECTAR-SE A, ANALISA E TRABALHA DADOS</a:t>
                      </a:r>
                      <a:endParaRPr lang="pt-BR" sz="1800" dirty="0"/>
                    </a:p>
                  </a:txBody>
                  <a:tcPr/>
                </a:tc>
                <a:extLst>
                  <a:ext uri="{0D108BD9-81ED-4DB2-BD59-A6C34878D82A}">
                    <a16:rowId xmlns:a16="http://schemas.microsoft.com/office/drawing/2014/main" val="10006"/>
                  </a:ext>
                </a:extLst>
              </a:tr>
              <a:tr h="370840">
                <a:tc>
                  <a:txBody>
                    <a:bodyPr/>
                    <a:lstStyle/>
                    <a:p>
                      <a:r>
                        <a:rPr lang="pt-BR" sz="1800" dirty="0"/>
                        <a:t>ALT + V</a:t>
                      </a:r>
                    </a:p>
                  </a:txBody>
                  <a:tcPr/>
                </a:tc>
                <a:tc>
                  <a:txBody>
                    <a:bodyPr/>
                    <a:lstStyle/>
                    <a:p>
                      <a:r>
                        <a:rPr lang="pt-BR" sz="1800" dirty="0"/>
                        <a:t>ABRIR A GUIA REVISÃO E VERIFICAR ORTOGRAFIA E PROTEGER PLANILHA</a:t>
                      </a:r>
                    </a:p>
                  </a:txBody>
                  <a:tcPr/>
                </a:tc>
                <a:extLst>
                  <a:ext uri="{0D108BD9-81ED-4DB2-BD59-A6C34878D82A}">
                    <a16:rowId xmlns:a16="http://schemas.microsoft.com/office/drawing/2014/main" val="10007"/>
                  </a:ext>
                </a:extLst>
              </a:tr>
              <a:tr h="370840">
                <a:tc>
                  <a:txBody>
                    <a:bodyPr/>
                    <a:lstStyle/>
                    <a:p>
                      <a:r>
                        <a:rPr lang="pt-BR" sz="1800" dirty="0"/>
                        <a:t>ALT + K</a:t>
                      </a:r>
                    </a:p>
                  </a:txBody>
                  <a:tcPr/>
                </a:tc>
                <a:tc>
                  <a:txBody>
                    <a:bodyPr/>
                    <a:lstStyle/>
                    <a:p>
                      <a:r>
                        <a:rPr lang="pt-BR" sz="1800" dirty="0"/>
                        <a:t>ABRIR A GUIA EXIBIR E VISUALIZAR QUEBRAS DE PÁGINA E LAYOUTS</a:t>
                      </a:r>
                    </a:p>
                  </a:txBody>
                  <a:tcPr/>
                </a:tc>
                <a:extLst>
                  <a:ext uri="{0D108BD9-81ED-4DB2-BD59-A6C34878D82A}">
                    <a16:rowId xmlns:a16="http://schemas.microsoft.com/office/drawing/2014/main" val="10008"/>
                  </a:ext>
                </a:extLst>
              </a:tr>
              <a:tr h="370840">
                <a:tc>
                  <a:txBody>
                    <a:bodyPr/>
                    <a:lstStyle/>
                    <a:p>
                      <a:r>
                        <a:rPr lang="pt-BR" sz="1800" dirty="0"/>
                        <a:t>CTRL + A</a:t>
                      </a:r>
                    </a:p>
                  </a:txBody>
                  <a:tcPr/>
                </a:tc>
                <a:tc>
                  <a:txBody>
                    <a:bodyPr/>
                    <a:lstStyle/>
                    <a:p>
                      <a:r>
                        <a:rPr lang="pt-BR" sz="1800" dirty="0"/>
                        <a:t>SELECIONAR A PLANILHA INTEIRA</a:t>
                      </a:r>
                    </a:p>
                  </a:txBody>
                  <a:tcPr/>
                </a:tc>
                <a:extLst>
                  <a:ext uri="{0D108BD9-81ED-4DB2-BD59-A6C34878D82A}">
                    <a16:rowId xmlns:a16="http://schemas.microsoft.com/office/drawing/2014/main" val="10009"/>
                  </a:ext>
                </a:extLst>
              </a:tr>
              <a:tr h="370840">
                <a:tc>
                  <a:txBody>
                    <a:bodyPr/>
                    <a:lstStyle/>
                    <a:p>
                      <a:r>
                        <a:rPr lang="pt-BR" sz="1800" dirty="0"/>
                        <a:t>CTRL</a:t>
                      </a:r>
                      <a:r>
                        <a:rPr lang="pt-BR" sz="1800" baseline="0" dirty="0"/>
                        <a:t> + SHIFT + PGUP</a:t>
                      </a:r>
                      <a:endParaRPr lang="pt-BR" sz="1800" dirty="0"/>
                    </a:p>
                  </a:txBody>
                  <a:tcPr/>
                </a:tc>
                <a:tc>
                  <a:txBody>
                    <a:bodyPr/>
                    <a:lstStyle/>
                    <a:p>
                      <a:r>
                        <a:rPr lang="pt-BR" sz="1800" dirty="0"/>
                        <a:t>SELECIONAR A PLANILHA ATUAL E A ANTERIOR EM UM ARQUIVO</a:t>
                      </a:r>
                    </a:p>
                  </a:txBody>
                  <a:tcPr/>
                </a:tc>
                <a:extLst>
                  <a:ext uri="{0D108BD9-81ED-4DB2-BD59-A6C34878D82A}">
                    <a16:rowId xmlns:a16="http://schemas.microsoft.com/office/drawing/2014/main" val="10010"/>
                  </a:ext>
                </a:extLst>
              </a:tr>
              <a:tr h="370840">
                <a:tc>
                  <a:txBody>
                    <a:bodyPr/>
                    <a:lstStyle/>
                    <a:p>
                      <a:r>
                        <a:rPr lang="pt-BR" sz="1800" dirty="0"/>
                        <a:t>CTRL</a:t>
                      </a:r>
                      <a:r>
                        <a:rPr lang="pt-BR" sz="1800" baseline="0" dirty="0"/>
                        <a:t> + SHIFT + PGDN</a:t>
                      </a:r>
                      <a:endParaRPr lang="pt-BR" sz="1800" dirty="0"/>
                    </a:p>
                  </a:txBody>
                  <a:tcPr/>
                </a:tc>
                <a:tc>
                  <a:txBody>
                    <a:bodyPr/>
                    <a:lstStyle/>
                    <a:p>
                      <a:r>
                        <a:rPr lang="pt-BR" sz="1800" dirty="0"/>
                        <a:t>SELECIONAR A PLANILHA ATUAL E A PRÓXIMA EM UM ARQUIVO</a:t>
                      </a:r>
                    </a:p>
                  </a:txBody>
                  <a:tcPr/>
                </a:tc>
                <a:extLst>
                  <a:ext uri="{0D108BD9-81ED-4DB2-BD59-A6C34878D82A}">
                    <a16:rowId xmlns:a16="http://schemas.microsoft.com/office/drawing/2014/main" val="10011"/>
                  </a:ext>
                </a:extLst>
              </a:tr>
              <a:tr h="370840">
                <a:tc>
                  <a:txBody>
                    <a:bodyPr/>
                    <a:lstStyle/>
                    <a:p>
                      <a:r>
                        <a:rPr lang="pt-BR" sz="1800" dirty="0"/>
                        <a:t>SHIFT</a:t>
                      </a:r>
                      <a:r>
                        <a:rPr lang="pt-BR" sz="1800" baseline="0" dirty="0"/>
                        <a:t> + SETA DIREÇÃO</a:t>
                      </a:r>
                      <a:endParaRPr lang="pt-BR" sz="1800" dirty="0"/>
                    </a:p>
                  </a:txBody>
                  <a:tcPr/>
                </a:tc>
                <a:tc>
                  <a:txBody>
                    <a:bodyPr/>
                    <a:lstStyle/>
                    <a:p>
                      <a:r>
                        <a:rPr lang="pt-BR" sz="1800" dirty="0"/>
                        <a:t>ESTENDER A SELEÇÃO DE CÉLULAS</a:t>
                      </a:r>
                    </a:p>
                  </a:txBody>
                  <a:tcPr/>
                </a:tc>
                <a:extLst>
                  <a:ext uri="{0D108BD9-81ED-4DB2-BD59-A6C34878D82A}">
                    <a16:rowId xmlns:a16="http://schemas.microsoft.com/office/drawing/2014/main" val="10012"/>
                  </a:ext>
                </a:extLst>
              </a:tr>
              <a:tr h="370840">
                <a:tc>
                  <a:txBody>
                    <a:bodyPr/>
                    <a:lstStyle/>
                    <a:p>
                      <a:r>
                        <a:rPr lang="pt-BR" sz="1800" dirty="0"/>
                        <a:t>CTRL + SHIFT + SETA</a:t>
                      </a:r>
                    </a:p>
                  </a:txBody>
                  <a:tcPr/>
                </a:tc>
                <a:tc>
                  <a:txBody>
                    <a:bodyPr/>
                    <a:lstStyle/>
                    <a:p>
                      <a:r>
                        <a:rPr lang="pt-BR" sz="1800" dirty="0"/>
                        <a:t>ESTENDER A SELEÇÃO EM CÉLULAS NÃO CONTÍNUAS</a:t>
                      </a:r>
                    </a:p>
                  </a:txBody>
                  <a:tcPr/>
                </a:tc>
                <a:extLst>
                  <a:ext uri="{0D108BD9-81ED-4DB2-BD59-A6C34878D82A}">
                    <a16:rowId xmlns:a16="http://schemas.microsoft.com/office/drawing/2014/main" val="10013"/>
                  </a:ext>
                </a:extLst>
              </a:tr>
              <a:tr h="370840">
                <a:tc>
                  <a:txBody>
                    <a:bodyPr/>
                    <a:lstStyle/>
                    <a:p>
                      <a:r>
                        <a:rPr lang="pt-BR" sz="1800" dirty="0"/>
                        <a:t>ALT</a:t>
                      </a:r>
                      <a:r>
                        <a:rPr lang="pt-BR" sz="1800" baseline="0" dirty="0"/>
                        <a:t> + ENTER</a:t>
                      </a:r>
                      <a:endParaRPr lang="pt-BR" sz="1800" dirty="0"/>
                    </a:p>
                  </a:txBody>
                  <a:tcPr/>
                </a:tc>
                <a:tc>
                  <a:txBody>
                    <a:bodyPr/>
                    <a:lstStyle/>
                    <a:p>
                      <a:r>
                        <a:rPr lang="pt-BR" sz="1800" dirty="0"/>
                        <a:t>ADICIONAR UMA</a:t>
                      </a:r>
                      <a:r>
                        <a:rPr lang="pt-BR" sz="1800" baseline="0" dirty="0"/>
                        <a:t> LINHA NA MESMA CÉLULA</a:t>
                      </a:r>
                      <a:endParaRPr lang="pt-BR" sz="1800" dirty="0"/>
                    </a:p>
                  </a:txBody>
                  <a:tcPr/>
                </a:tc>
                <a:extLst>
                  <a:ext uri="{0D108BD9-81ED-4DB2-BD59-A6C34878D82A}">
                    <a16:rowId xmlns:a16="http://schemas.microsoft.com/office/drawing/2014/main" val="10014"/>
                  </a:ext>
                </a:extLst>
              </a:tr>
              <a:tr h="370840">
                <a:tc>
                  <a:txBody>
                    <a:bodyPr/>
                    <a:lstStyle/>
                    <a:p>
                      <a:r>
                        <a:rPr lang="pt-BR" sz="1800" dirty="0"/>
                        <a:t>CTRL + ENTER</a:t>
                      </a:r>
                    </a:p>
                  </a:txBody>
                  <a:tcPr/>
                </a:tc>
                <a:tc>
                  <a:txBody>
                    <a:bodyPr/>
                    <a:lstStyle/>
                    <a:p>
                      <a:r>
                        <a:rPr lang="pt-BR" sz="1800" dirty="0"/>
                        <a:t>PREENCHER O INTERVALO DE CÉLULAS COM A ENTRADA ATUAL</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4070603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336824771"/>
              </p:ext>
            </p:extLst>
          </p:nvPr>
        </p:nvGraphicFramePr>
        <p:xfrm>
          <a:off x="738552" y="719666"/>
          <a:ext cx="9261233" cy="370840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SHIFT + ENTER</a:t>
                      </a:r>
                    </a:p>
                  </a:txBody>
                  <a:tcPr/>
                </a:tc>
                <a:tc>
                  <a:txBody>
                    <a:bodyPr/>
                    <a:lstStyle/>
                    <a:p>
                      <a:r>
                        <a:rPr lang="pt-BR" sz="1800" dirty="0"/>
                        <a:t>CONCLUIR UMA ENTRADA DE CÉLULA E SELECIONAR A CÉLULA ACIMA</a:t>
                      </a:r>
                    </a:p>
                  </a:txBody>
                  <a:tcPr/>
                </a:tc>
                <a:extLst>
                  <a:ext uri="{0D108BD9-81ED-4DB2-BD59-A6C34878D82A}">
                    <a16:rowId xmlns:a16="http://schemas.microsoft.com/office/drawing/2014/main" val="10001"/>
                  </a:ext>
                </a:extLst>
              </a:tr>
              <a:tr h="370840">
                <a:tc>
                  <a:txBody>
                    <a:bodyPr/>
                    <a:lstStyle/>
                    <a:p>
                      <a:r>
                        <a:rPr lang="pt-BR" sz="1800" dirty="0"/>
                        <a:t>CTRL + ESPAÇO</a:t>
                      </a:r>
                    </a:p>
                  </a:txBody>
                  <a:tcPr/>
                </a:tc>
                <a:tc>
                  <a:txBody>
                    <a:bodyPr/>
                    <a:lstStyle/>
                    <a:p>
                      <a:r>
                        <a:rPr lang="pt-BR" sz="1800" dirty="0"/>
                        <a:t>SELECIONAR UMA COLUNA INTEIRA</a:t>
                      </a:r>
                    </a:p>
                  </a:txBody>
                  <a:tcPr/>
                </a:tc>
                <a:extLst>
                  <a:ext uri="{0D108BD9-81ED-4DB2-BD59-A6C34878D82A}">
                    <a16:rowId xmlns:a16="http://schemas.microsoft.com/office/drawing/2014/main" val="10002"/>
                  </a:ext>
                </a:extLst>
              </a:tr>
              <a:tr h="370840">
                <a:tc>
                  <a:txBody>
                    <a:bodyPr/>
                    <a:lstStyle/>
                    <a:p>
                      <a:r>
                        <a:rPr lang="pt-BR" sz="1800" dirty="0"/>
                        <a:t>SHIFT +</a:t>
                      </a:r>
                      <a:r>
                        <a:rPr lang="pt-BR" sz="1800" baseline="0" dirty="0"/>
                        <a:t> ESPAÇO</a:t>
                      </a:r>
                      <a:endParaRPr lang="pt-BR" sz="1800" dirty="0"/>
                    </a:p>
                  </a:txBody>
                  <a:tcPr/>
                </a:tc>
                <a:tc>
                  <a:txBody>
                    <a:bodyPr/>
                    <a:lstStyle/>
                    <a:p>
                      <a:r>
                        <a:rPr lang="pt-BR" sz="1800" dirty="0"/>
                        <a:t>SELECIONAR UMA LINHA INTEIRA</a:t>
                      </a:r>
                    </a:p>
                  </a:txBody>
                  <a:tcPr/>
                </a:tc>
                <a:extLst>
                  <a:ext uri="{0D108BD9-81ED-4DB2-BD59-A6C34878D82A}">
                    <a16:rowId xmlns:a16="http://schemas.microsoft.com/office/drawing/2014/main" val="10003"/>
                  </a:ext>
                </a:extLst>
              </a:tr>
              <a:tr h="370840">
                <a:tc>
                  <a:txBody>
                    <a:bodyPr/>
                    <a:lstStyle/>
                    <a:p>
                      <a:r>
                        <a:rPr lang="pt-BR" sz="1800" dirty="0"/>
                        <a:t>CTRL</a:t>
                      </a:r>
                      <a:r>
                        <a:rPr lang="pt-BR" sz="1800" baseline="0" dirty="0"/>
                        <a:t> + SHIFT + ESPAÇO</a:t>
                      </a:r>
                      <a:endParaRPr lang="pt-BR" sz="1800" dirty="0"/>
                    </a:p>
                  </a:txBody>
                  <a:tcPr/>
                </a:tc>
                <a:tc>
                  <a:txBody>
                    <a:bodyPr/>
                    <a:lstStyle/>
                    <a:p>
                      <a:r>
                        <a:rPr lang="pt-BR" sz="1800" dirty="0"/>
                        <a:t>SELECIONAR TODOS OS OBJETOS COM</a:t>
                      </a:r>
                      <a:r>
                        <a:rPr lang="pt-BR" sz="1800" baseline="0" dirty="0"/>
                        <a:t> UM PRIMEIRO JÁ SELECIONADO </a:t>
                      </a:r>
                      <a:endParaRPr lang="pt-BR" sz="1800" dirty="0"/>
                    </a:p>
                  </a:txBody>
                  <a:tcPr/>
                </a:tc>
                <a:extLst>
                  <a:ext uri="{0D108BD9-81ED-4DB2-BD59-A6C34878D82A}">
                    <a16:rowId xmlns:a16="http://schemas.microsoft.com/office/drawing/2014/main" val="10004"/>
                  </a:ext>
                </a:extLst>
              </a:tr>
              <a:tr h="370840">
                <a:tc>
                  <a:txBody>
                    <a:bodyPr/>
                    <a:lstStyle/>
                    <a:p>
                      <a:r>
                        <a:rPr lang="pt-BR" sz="1800" dirty="0"/>
                        <a:t>CTRL + SHIFT + HOME</a:t>
                      </a:r>
                    </a:p>
                  </a:txBody>
                  <a:tcPr/>
                </a:tc>
                <a:tc>
                  <a:txBody>
                    <a:bodyPr/>
                    <a:lstStyle/>
                    <a:p>
                      <a:r>
                        <a:rPr lang="pt-BR" sz="1800" dirty="0"/>
                        <a:t>ESTENDER A SELEÇÃO DE CÉLULAS ATÉ O COMEÇO DA PLANILHA</a:t>
                      </a:r>
                    </a:p>
                  </a:txBody>
                  <a:tcPr/>
                </a:tc>
                <a:extLst>
                  <a:ext uri="{0D108BD9-81ED-4DB2-BD59-A6C34878D82A}">
                    <a16:rowId xmlns:a16="http://schemas.microsoft.com/office/drawing/2014/main" val="10005"/>
                  </a:ext>
                </a:extLst>
              </a:tr>
              <a:tr h="370840">
                <a:tc>
                  <a:txBody>
                    <a:bodyPr/>
                    <a:lstStyle/>
                    <a:p>
                      <a:r>
                        <a:rPr lang="pt-BR" sz="1800" dirty="0"/>
                        <a:t>CTRL + SHIFT</a:t>
                      </a:r>
                      <a:r>
                        <a:rPr lang="pt-BR" sz="1800" baseline="0" dirty="0"/>
                        <a:t> + END</a:t>
                      </a:r>
                      <a:endParaRPr lang="pt-BR" sz="1800" dirty="0"/>
                    </a:p>
                  </a:txBody>
                  <a:tcPr/>
                </a:tc>
                <a:tc>
                  <a:txBody>
                    <a:bodyPr/>
                    <a:lstStyle/>
                    <a:p>
                      <a:r>
                        <a:rPr lang="pt-BR" sz="1800" dirty="0"/>
                        <a:t>ESTENDER</a:t>
                      </a:r>
                      <a:r>
                        <a:rPr lang="pt-BR" sz="1800" baseline="0" dirty="0"/>
                        <a:t> A SELEÇÃO DE CÉLULAS ATÉ O FINAL DA PLANILHA</a:t>
                      </a:r>
                      <a:endParaRPr lang="pt-BR" sz="1800" dirty="0"/>
                    </a:p>
                  </a:txBody>
                  <a:tcPr/>
                </a:tc>
                <a:extLst>
                  <a:ext uri="{0D108BD9-81ED-4DB2-BD59-A6C34878D82A}">
                    <a16:rowId xmlns:a16="http://schemas.microsoft.com/office/drawing/2014/main" val="10006"/>
                  </a:ext>
                </a:extLst>
              </a:tr>
              <a:tr h="370840">
                <a:tc>
                  <a:txBody>
                    <a:bodyPr/>
                    <a:lstStyle/>
                    <a:p>
                      <a:r>
                        <a:rPr lang="pt-BR" sz="1800" dirty="0"/>
                        <a:t>CRTL + SHIFT + *</a:t>
                      </a:r>
                    </a:p>
                  </a:txBody>
                  <a:tcPr/>
                </a:tc>
                <a:tc>
                  <a:txBody>
                    <a:bodyPr/>
                    <a:lstStyle/>
                    <a:p>
                      <a:r>
                        <a:rPr lang="pt-BR" sz="1800" dirty="0"/>
                        <a:t>SELECIONA A REGIÃO ATUAL EM TORNO DA CÉLULA ATIVA</a:t>
                      </a:r>
                    </a:p>
                  </a:txBody>
                  <a:tcPr/>
                </a:tc>
                <a:extLst>
                  <a:ext uri="{0D108BD9-81ED-4DB2-BD59-A6C34878D82A}">
                    <a16:rowId xmlns:a16="http://schemas.microsoft.com/office/drawing/2014/main" val="10007"/>
                  </a:ext>
                </a:extLst>
              </a:tr>
              <a:tr h="370840">
                <a:tc>
                  <a:txBody>
                    <a:bodyPr/>
                    <a:lstStyle/>
                    <a:p>
                      <a:r>
                        <a:rPr lang="pt-BR" sz="1800" dirty="0"/>
                        <a:t>HOME</a:t>
                      </a:r>
                    </a:p>
                  </a:txBody>
                  <a:tcPr/>
                </a:tc>
                <a:tc>
                  <a:txBody>
                    <a:bodyPr/>
                    <a:lstStyle/>
                    <a:p>
                      <a:r>
                        <a:rPr lang="pt-BR" sz="1800" dirty="0"/>
                        <a:t>SELECIONAR O PRIMEIRO COMANDO EM</a:t>
                      </a:r>
                      <a:r>
                        <a:rPr lang="pt-BR" sz="1800" baseline="0" dirty="0"/>
                        <a:t> UM</a:t>
                      </a:r>
                      <a:r>
                        <a:rPr lang="pt-BR" sz="1800" dirty="0"/>
                        <a:t> MENU VISÍVEL</a:t>
                      </a:r>
                    </a:p>
                  </a:txBody>
                  <a:tcPr/>
                </a:tc>
                <a:extLst>
                  <a:ext uri="{0D108BD9-81ED-4DB2-BD59-A6C34878D82A}">
                    <a16:rowId xmlns:a16="http://schemas.microsoft.com/office/drawing/2014/main" val="10008"/>
                  </a:ext>
                </a:extLst>
              </a:tr>
              <a:tr h="370840">
                <a:tc>
                  <a:txBody>
                    <a:bodyPr/>
                    <a:lstStyle/>
                    <a:p>
                      <a:r>
                        <a:rPr lang="pt-BR" sz="1800" dirty="0"/>
                        <a:t>CTRL +</a:t>
                      </a:r>
                      <a:r>
                        <a:rPr lang="pt-BR" sz="1800" baseline="0" dirty="0"/>
                        <a:t> Y</a:t>
                      </a:r>
                      <a:endParaRPr lang="pt-BR" sz="1800" dirty="0"/>
                    </a:p>
                  </a:txBody>
                  <a:tcPr/>
                </a:tc>
                <a:tc>
                  <a:txBody>
                    <a:bodyPr/>
                    <a:lstStyle/>
                    <a:p>
                      <a:r>
                        <a:rPr lang="pt-BR" sz="1800" dirty="0"/>
                        <a:t>REPETIR A ÚLTIMA AÇÃO, QUANDO</a:t>
                      </a:r>
                      <a:r>
                        <a:rPr lang="pt-BR" sz="1800" baseline="0" dirty="0"/>
                        <a:t> FOR POSSIVEL </a:t>
                      </a:r>
                      <a:endParaRPr lang="pt-BR" sz="18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36412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Chegamos ao final...da primeira parte !</a:t>
            </a:r>
          </a:p>
        </p:txBody>
      </p:sp>
      <p:sp>
        <p:nvSpPr>
          <p:cNvPr id="8" name="Retângulo 7">
            <a:extLst>
              <a:ext uri="{FF2B5EF4-FFF2-40B4-BE49-F238E27FC236}">
                <a16:creationId xmlns:a16="http://schemas.microsoft.com/office/drawing/2014/main" id="{F6A4CFBF-F418-4BEA-9976-FB1284EE629D}"/>
              </a:ext>
            </a:extLst>
          </p:cNvPr>
          <p:cNvSpPr/>
          <p:nvPr/>
        </p:nvSpPr>
        <p:spPr>
          <a:xfrm>
            <a:off x="600461" y="648747"/>
            <a:ext cx="10170116" cy="563231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Parabéns à todos ! Chegamos ao final do curso básico de Excel !</a:t>
            </a:r>
          </a:p>
          <a:p>
            <a:pPr indent="457200" algn="just"/>
            <a:r>
              <a:rPr lang="pt-BR" dirty="0">
                <a:latin typeface="Arial" panose="020B0604020202020204" pitchFamily="34" charset="0"/>
                <a:cs typeface="Arial" panose="020B0604020202020204" pitchFamily="34" charset="0"/>
              </a:rPr>
              <a:t>Mas esta é só a primeira parte de um curso extenso, porém, extremamente interessante, que pode levar você a conseguir uma boa vaga de emprego em qualquer lugar. Os melhores profissionais em Microsoft Excel serão sempre procurados, pois este é um software que qualquer empresa precisa, que está sempre sendo atualizado e que não tem um concorrente à altura.</a:t>
            </a:r>
          </a:p>
          <a:p>
            <a:pPr indent="457200" algn="just"/>
            <a:r>
              <a:rPr lang="pt-BR" dirty="0">
                <a:latin typeface="Arial" panose="020B0604020202020204" pitchFamily="34" charset="0"/>
                <a:cs typeface="Arial" panose="020B0604020202020204" pitchFamily="34" charset="0"/>
              </a:rPr>
              <a:t>Então, resta agora não deixar este conhecimento se esvair ! Continue treinando e aplicando os conceitos vistos aqui no seu dia-a-dia e comece o treinamento avançado de Microsoft Excel o quanto antes ! Lembre-se, tecnologia é treino e compreensão, bem diferente do conceito de decorar conteúdos. Aprenda este conceito e galgue as melhores vagas do mercado, você é o melhor e você vai alcançar seus objetivos, tenho certeza ! Afinal, se isso só depende de você, seu primeiro passo já foi dado. Agora é prosseguir, seus sonhos estão logo ali...vá busca-los !</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Referências deste material:</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Microsoft Excel – Fundamentos e Funções – Fabiana </a:t>
            </a:r>
            <a:r>
              <a:rPr lang="pt-BR" dirty="0" err="1">
                <a:latin typeface="Arial" panose="020B0604020202020204" pitchFamily="34" charset="0"/>
                <a:cs typeface="Arial" panose="020B0604020202020204" pitchFamily="34" charset="0"/>
              </a:rPr>
              <a:t>Cazarin</a:t>
            </a:r>
            <a:r>
              <a:rPr lang="pt-BR" dirty="0">
                <a:latin typeface="Arial" panose="020B0604020202020204" pitchFamily="34" charset="0"/>
                <a:cs typeface="Arial" panose="020B0604020202020204" pitchFamily="34" charset="0"/>
              </a:rPr>
              <a:t> Dias – SENAI-SP Editora</a:t>
            </a:r>
          </a:p>
          <a:p>
            <a:pPr marL="285750"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 no Microsoft Excel – Adalberto Conceição Braga – SENAI-SP Editora</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Microsoft Excel – Richard </a:t>
            </a:r>
            <a:r>
              <a:rPr lang="pt-BR" dirty="0" err="1">
                <a:latin typeface="Arial" panose="020B0604020202020204" pitchFamily="34" charset="0"/>
                <a:cs typeface="Arial" panose="020B0604020202020204" pitchFamily="34" charset="0"/>
              </a:rPr>
              <a:t>Martelli</a:t>
            </a:r>
            <a:r>
              <a:rPr lang="pt-BR" dirty="0">
                <a:latin typeface="Arial" panose="020B0604020202020204" pitchFamily="34" charset="0"/>
                <a:cs typeface="Arial" panose="020B0604020202020204" pitchFamily="34" charset="0"/>
              </a:rPr>
              <a:t> – Editora Senac</a:t>
            </a:r>
          </a:p>
          <a:p>
            <a:pPr marL="444500" algn="just"/>
            <a:r>
              <a:rPr lang="pt-BR" dirty="0">
                <a:latin typeface="Arial" panose="020B0604020202020204" pitchFamily="34" charset="0"/>
                <a:cs typeface="Arial" panose="020B0604020202020204" pitchFamily="34" charset="0"/>
              </a:rPr>
              <a:t>Web Sites</a:t>
            </a:r>
          </a:p>
          <a:p>
            <a:pPr marL="285750"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Voitto</a:t>
            </a:r>
            <a:r>
              <a:rPr lang="pt-BR" dirty="0">
                <a:latin typeface="Arial" panose="020B0604020202020204" pitchFamily="34" charset="0"/>
                <a:cs typeface="Arial" panose="020B0604020202020204" pitchFamily="34" charset="0"/>
              </a:rPr>
              <a:t> Escola de Negócios - </a:t>
            </a:r>
            <a:r>
              <a:rPr lang="pt-BR" dirty="0" err="1">
                <a:hlinkClick r:id="rId2"/>
              </a:rPr>
              <a:t>Voitto</a:t>
            </a:r>
            <a:r>
              <a:rPr lang="pt-BR" dirty="0">
                <a:hlinkClick r:id="rId2"/>
              </a:rPr>
              <a:t> - Escola de Negócios</a:t>
            </a:r>
            <a:endParaRPr lang="pt-BR" dirty="0"/>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Site Brasil Escola - </a:t>
            </a:r>
            <a:r>
              <a:rPr lang="pt-BR" dirty="0">
                <a:latin typeface="Arial" panose="020B0604020202020204" pitchFamily="34" charset="0"/>
                <a:cs typeface="Arial" panose="020B0604020202020204" pitchFamily="34" charset="0"/>
                <a:hlinkClick r:id="rId3"/>
              </a:rPr>
              <a:t>https://brasilescola.uol.com.br/</a:t>
            </a:r>
            <a:r>
              <a:rPr lang="pt-BR"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Site Dicionário Financeiro - </a:t>
            </a:r>
            <a:r>
              <a:rPr lang="pt-BR" dirty="0">
                <a:latin typeface="Arial" panose="020B0604020202020204" pitchFamily="34" charset="0"/>
                <a:cs typeface="Arial" panose="020B0604020202020204" pitchFamily="34" charset="0"/>
                <a:hlinkClick r:id="rId4"/>
              </a:rPr>
              <a:t>https://www.dicionariofinanceiro.com/</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5641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2981573"/>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3016741"/>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OBRIGADO !</a:t>
            </a:r>
          </a:p>
        </p:txBody>
      </p:sp>
      <p:sp>
        <p:nvSpPr>
          <p:cNvPr id="8" name="Retângulo 7">
            <a:extLst>
              <a:ext uri="{FF2B5EF4-FFF2-40B4-BE49-F238E27FC236}">
                <a16:creationId xmlns:a16="http://schemas.microsoft.com/office/drawing/2014/main" id="{642C3625-B175-4DB6-A00F-EFFDC38F9057}"/>
              </a:ext>
            </a:extLst>
          </p:cNvPr>
          <p:cNvSpPr/>
          <p:nvPr/>
        </p:nvSpPr>
        <p:spPr>
          <a:xfrm>
            <a:off x="488434" y="3512864"/>
            <a:ext cx="10170114"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PROFESSOR EDUARDO BACARINE LOBATO</a:t>
            </a:r>
          </a:p>
        </p:txBody>
      </p:sp>
    </p:spTree>
    <p:extLst>
      <p:ext uri="{BB962C8B-B14F-4D97-AF65-F5344CB8AC3E}">
        <p14:creationId xmlns:p14="http://schemas.microsoft.com/office/powerpoint/2010/main" val="1488282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53540" y="1162091"/>
            <a:ext cx="10017037" cy="2526601"/>
          </a:xfrm>
          <a:prstGeom prst="rect">
            <a:avLst/>
          </a:prstGeom>
        </p:spPr>
      </p:pic>
      <p:sp>
        <p:nvSpPr>
          <p:cNvPr id="7" name="CaixaDeTexto 6"/>
          <p:cNvSpPr txBox="1"/>
          <p:nvPr/>
        </p:nvSpPr>
        <p:spPr>
          <a:xfrm>
            <a:off x="600462" y="690922"/>
            <a:ext cx="7903458" cy="36933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Sua planilha deve estar assim agora:</a:t>
            </a:r>
          </a:p>
        </p:txBody>
      </p:sp>
      <p:sp>
        <p:nvSpPr>
          <p:cNvPr id="8" name="Retângulo Arredondado 7"/>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sp>
        <p:nvSpPr>
          <p:cNvPr id="11" name="CaixaDeTexto 10"/>
          <p:cNvSpPr txBox="1"/>
          <p:nvPr/>
        </p:nvSpPr>
        <p:spPr>
          <a:xfrm>
            <a:off x="4242816" y="3662513"/>
            <a:ext cx="6527761"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Mas os recursos deste grupo não acabam aqui e é aqui que entra o indicador da caixa de diálogo. Ao clicar no indicador do grupo fonte, uma janela igual a da figura da esquerda aparecerá. Tudo o que é possível fazer na faixa de opções estará aqui e ainda haverão mais recursos: Aqui, por exemplo, eu posso aplicar efeitos, como tachado, o que não é possível na faixa de opções. Pode explorar a janela, mas não saia das guias fonte e borda: Veremos as outras mais adiante. </a:t>
            </a:r>
          </a:p>
        </p:txBody>
      </p:sp>
      <p:pic>
        <p:nvPicPr>
          <p:cNvPr id="12" name="Imagem 11"/>
          <p:cNvPicPr>
            <a:picLocks noChangeAspect="1"/>
          </p:cNvPicPr>
          <p:nvPr/>
        </p:nvPicPr>
        <p:blipFill>
          <a:blip r:embed="rId3"/>
          <a:stretch>
            <a:fillRect/>
          </a:stretch>
        </p:blipFill>
        <p:spPr>
          <a:xfrm>
            <a:off x="753540" y="3712464"/>
            <a:ext cx="3425267" cy="2746057"/>
          </a:xfrm>
          <a:prstGeom prst="rect">
            <a:avLst/>
          </a:prstGeom>
        </p:spPr>
      </p:pic>
    </p:spTree>
    <p:extLst>
      <p:ext uri="{BB962C8B-B14F-4D97-AF65-F5344CB8AC3E}">
        <p14:creationId xmlns:p14="http://schemas.microsoft.com/office/powerpoint/2010/main" val="625423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4428848" y="532485"/>
            <a:ext cx="6341728" cy="6740307"/>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Depois de estilizar sua planilha, vamos dar um nome a ela e salvar o arquivo. Para isso:</a:t>
            </a:r>
          </a:p>
          <a:p>
            <a:pPr marL="804863" indent="-342900" algn="just">
              <a:buFont typeface="+mj-lt"/>
              <a:buAutoNum type="arabicPeriod"/>
            </a:pPr>
            <a:r>
              <a:rPr lang="pt-BR" dirty="0">
                <a:latin typeface="Arial" panose="020B0604020202020204" pitchFamily="34" charset="0"/>
                <a:cs typeface="Arial" panose="020B0604020202020204" pitchFamily="34" charset="0"/>
              </a:rPr>
              <a:t>Observe a guia das planilhas: Sua planilha se encontra com o nome de Planilha1. Dê um clique duplo sobre esse nome.</a:t>
            </a:r>
          </a:p>
          <a:p>
            <a:pPr marL="804863" indent="-342900" algn="just">
              <a:buFont typeface="+mj-lt"/>
              <a:buAutoNum type="arabicPeriod"/>
            </a:pPr>
            <a:r>
              <a:rPr lang="pt-BR" dirty="0">
                <a:latin typeface="Arial" panose="020B0604020202020204" pitchFamily="34" charset="0"/>
                <a:cs typeface="Arial" panose="020B0604020202020204" pitchFamily="34" charset="0"/>
              </a:rPr>
              <a:t>O nome ficará destacado como um texto. Pressione a tecla </a:t>
            </a:r>
            <a:r>
              <a:rPr lang="pt-BR" dirty="0" err="1">
                <a:latin typeface="Arial" panose="020B0604020202020204" pitchFamily="34" charset="0"/>
                <a:cs typeface="Arial" panose="020B0604020202020204" pitchFamily="34" charset="0"/>
              </a:rPr>
              <a:t>Backspace</a:t>
            </a:r>
            <a:r>
              <a:rPr lang="pt-BR" dirty="0">
                <a:latin typeface="Arial" panose="020B0604020202020204" pitchFamily="34" charset="0"/>
                <a:cs typeface="Arial" panose="020B0604020202020204" pitchFamily="34" charset="0"/>
              </a:rPr>
              <a:t> do teclado (Uma tecla mais extensa, acima da tecla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para apagar. Digite então Minha Primeira Planilha e pressione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O nome da planilha passará a ser este.</a:t>
            </a:r>
          </a:p>
          <a:p>
            <a:pPr marL="804863" indent="-342900" algn="just">
              <a:buFont typeface="+mj-lt"/>
              <a:buAutoNum type="arabicPeriod"/>
            </a:pPr>
            <a:r>
              <a:rPr lang="pt-BR" dirty="0">
                <a:latin typeface="Arial" panose="020B0604020202020204" pitchFamily="34" charset="0"/>
                <a:cs typeface="Arial" panose="020B0604020202020204" pitchFamily="34" charset="0"/>
              </a:rPr>
              <a:t>Agora, na barra de acesso rápido, note o primeiro botão, à esquerda, com o formato de um disquete: é o botão Salvar, clique sobre ele ( Esse comando também poderia ser substituído por CTRL + B, no teclado ).</a:t>
            </a:r>
          </a:p>
          <a:p>
            <a:pPr marL="804863" indent="-342900" algn="just">
              <a:buFont typeface="+mj-lt"/>
              <a:buAutoNum type="arabicPeriod"/>
            </a:pPr>
            <a:r>
              <a:rPr lang="pt-BR" dirty="0">
                <a:latin typeface="Arial" panose="020B0604020202020204" pitchFamily="34" charset="0"/>
                <a:cs typeface="Arial" panose="020B0604020202020204" pitchFamily="34" charset="0"/>
              </a:rPr>
              <a:t>Na Tela Salvar Como, note o menu à esquerda: Clique em procurar.</a:t>
            </a:r>
          </a:p>
          <a:p>
            <a:pPr marL="804863" indent="-342900" algn="just">
              <a:buFont typeface="+mj-lt"/>
              <a:buAutoNum type="arabicPeriod"/>
            </a:pPr>
            <a:r>
              <a:rPr lang="pt-BR" dirty="0">
                <a:latin typeface="Arial" panose="020B0604020202020204" pitchFamily="34" charset="0"/>
                <a:cs typeface="Arial" panose="020B0604020202020204" pitchFamily="34" charset="0"/>
              </a:rPr>
              <a:t>Por último, na janela Salvar Como, navegue até o local onde você vai salvar seu arquivo. Nomeie-o como Excel básico e clique em Salvar.</a:t>
            </a:r>
          </a:p>
          <a:p>
            <a:pPr marL="461963" algn="just"/>
            <a:r>
              <a:rPr lang="pt-BR" b="1" dirty="0">
                <a:latin typeface="Arial" panose="020B0604020202020204" pitchFamily="34" charset="0"/>
                <a:cs typeface="Arial" panose="020B0604020202020204" pitchFamily="34" charset="0"/>
              </a:rPr>
              <a:t>Guarde-o, todo nosso curso estará nele ao final.</a:t>
            </a:r>
          </a:p>
          <a:p>
            <a:pPr marL="461963" algn="just"/>
            <a:r>
              <a:rPr lang="pt-BR" b="1" dirty="0">
                <a:latin typeface="Arial" panose="020B0604020202020204" pitchFamily="34" charset="0"/>
                <a:cs typeface="Arial" panose="020B0604020202020204" pitchFamily="34" charset="0"/>
              </a:rPr>
              <a:t>VOCÊ DEVERÁ ENTREGAR UMA CÓPIA DELE NESSA OCASIÃO.</a:t>
            </a: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Finalizando a primeira planilha</a:t>
            </a:r>
          </a:p>
        </p:txBody>
      </p:sp>
      <p:pic>
        <p:nvPicPr>
          <p:cNvPr id="10" name="Imagem 9"/>
          <p:cNvPicPr>
            <a:picLocks noChangeAspect="1"/>
          </p:cNvPicPr>
          <p:nvPr/>
        </p:nvPicPr>
        <p:blipFill>
          <a:blip r:embed="rId2"/>
          <a:stretch>
            <a:fillRect/>
          </a:stretch>
        </p:blipFill>
        <p:spPr>
          <a:xfrm>
            <a:off x="722272" y="652404"/>
            <a:ext cx="3706576" cy="342900"/>
          </a:xfrm>
          <a:prstGeom prst="rect">
            <a:avLst/>
          </a:prstGeom>
        </p:spPr>
      </p:pic>
      <p:pic>
        <p:nvPicPr>
          <p:cNvPr id="11" name="Imagem 10"/>
          <p:cNvPicPr>
            <a:picLocks noChangeAspect="1"/>
          </p:cNvPicPr>
          <p:nvPr/>
        </p:nvPicPr>
        <p:blipFill>
          <a:blip r:embed="rId3"/>
          <a:stretch>
            <a:fillRect/>
          </a:stretch>
        </p:blipFill>
        <p:spPr>
          <a:xfrm>
            <a:off x="722272" y="1097141"/>
            <a:ext cx="3706576" cy="4255143"/>
          </a:xfrm>
          <a:prstGeom prst="rect">
            <a:avLst/>
          </a:prstGeom>
        </p:spPr>
      </p:pic>
    </p:spTree>
    <p:extLst>
      <p:ext uri="{BB962C8B-B14F-4D97-AF65-F5344CB8AC3E}">
        <p14:creationId xmlns:p14="http://schemas.microsoft.com/office/powerpoint/2010/main" val="262832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 partir de agora, é MAIS PRÁTICA E MENOS TEXTO !</a:t>
            </a:r>
          </a:p>
        </p:txBody>
      </p:sp>
      <p:sp>
        <p:nvSpPr>
          <p:cNvPr id="8" name="CaixaDeTexto 7"/>
          <p:cNvSpPr txBox="1"/>
          <p:nvPr/>
        </p:nvSpPr>
        <p:spPr>
          <a:xfrm>
            <a:off x="4306824" y="745110"/>
            <a:ext cx="6463752"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No mesmo arquivo da planilha anterior:</a:t>
            </a:r>
          </a:p>
          <a:p>
            <a:pPr marL="804863" indent="-342900" algn="just" defTabSz="987425">
              <a:buFont typeface="+mj-lt"/>
              <a:buAutoNum type="arabicPeriod"/>
            </a:pPr>
            <a:r>
              <a:rPr lang="pt-BR" dirty="0">
                <a:latin typeface="Arial" panose="020B0604020202020204" pitchFamily="34" charset="0"/>
                <a:cs typeface="Arial" panose="020B0604020202020204" pitchFamily="34" charset="0"/>
              </a:rPr>
              <a:t>Observe, na guia das planilhas, um botão redondo com um sinal de adição ( + ): É o botão Nova Planilha. Clique sobre ele e uma nova planilha em branco será criada no mesmo arquivo.</a:t>
            </a:r>
          </a:p>
          <a:p>
            <a:pPr marL="804863" indent="-342900" algn="just" defTabSz="987425">
              <a:buFont typeface="+mj-lt"/>
              <a:buAutoNum type="arabicPeriod"/>
            </a:pPr>
            <a:r>
              <a:rPr lang="pt-BR" dirty="0">
                <a:latin typeface="Arial" panose="020B0604020202020204" pitchFamily="34" charset="0"/>
                <a:cs typeface="Arial" panose="020B0604020202020204" pitchFamily="34" charset="0"/>
              </a:rPr>
              <a:t>Nomeie-a como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 e monte a planilha abaixo, alterando apenas a largura da coluna B e mesclando as células das linhas 1 a 5 e 11 a 13, como ilustrado.</a:t>
            </a:r>
          </a:p>
        </p:txBody>
      </p:sp>
      <p:pic>
        <p:nvPicPr>
          <p:cNvPr id="9" name="Imagem 8"/>
          <p:cNvPicPr>
            <a:picLocks noChangeAspect="1"/>
          </p:cNvPicPr>
          <p:nvPr/>
        </p:nvPicPr>
        <p:blipFill>
          <a:blip r:embed="rId2"/>
          <a:stretch>
            <a:fillRect/>
          </a:stretch>
        </p:blipFill>
        <p:spPr>
          <a:xfrm>
            <a:off x="710949" y="1315672"/>
            <a:ext cx="3695700" cy="504825"/>
          </a:xfrm>
          <a:prstGeom prst="rect">
            <a:avLst/>
          </a:prstGeom>
        </p:spPr>
      </p:pic>
      <p:sp>
        <p:nvSpPr>
          <p:cNvPr id="11" name="CaixaDeTexto 10"/>
          <p:cNvSpPr txBox="1"/>
          <p:nvPr/>
        </p:nvSpPr>
        <p:spPr>
          <a:xfrm>
            <a:off x="821436" y="2913364"/>
            <a:ext cx="10059628" cy="369332"/>
          </a:xfrm>
          <a:prstGeom prst="rect">
            <a:avLst/>
          </a:prstGeom>
          <a:noFill/>
        </p:spPr>
        <p:txBody>
          <a:bodyPr wrap="square" rtlCol="0">
            <a:spAutoFit/>
          </a:bodyPr>
          <a:lstStyle/>
          <a:p>
            <a:pPr algn="ctr"/>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 C3 = Valor Unitário / D3 = Valor Parcial / F3 = Total a Pagar</a:t>
            </a:r>
          </a:p>
        </p:txBody>
      </p:sp>
      <p:pic>
        <p:nvPicPr>
          <p:cNvPr id="12" name="Imagem 11"/>
          <p:cNvPicPr>
            <a:picLocks noChangeAspect="1"/>
          </p:cNvPicPr>
          <p:nvPr/>
        </p:nvPicPr>
        <p:blipFill>
          <a:blip r:embed="rId3"/>
          <a:stretch>
            <a:fillRect/>
          </a:stretch>
        </p:blipFill>
        <p:spPr>
          <a:xfrm>
            <a:off x="742122" y="3282696"/>
            <a:ext cx="9919782" cy="2632964"/>
          </a:xfrm>
          <a:prstGeom prst="rect">
            <a:avLst/>
          </a:prstGeom>
        </p:spPr>
      </p:pic>
    </p:spTree>
    <p:extLst>
      <p:ext uri="{BB962C8B-B14F-4D97-AF65-F5344CB8AC3E}">
        <p14:creationId xmlns:p14="http://schemas.microsoft.com/office/powerpoint/2010/main" val="185681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Aperfeiçoando o conteúdo</a:t>
            </a:r>
          </a:p>
        </p:txBody>
      </p:sp>
      <p:sp>
        <p:nvSpPr>
          <p:cNvPr id="9" name="CaixaDeTexto 8"/>
          <p:cNvSpPr txBox="1"/>
          <p:nvPr/>
        </p:nvSpPr>
        <p:spPr>
          <a:xfrm>
            <a:off x="600461" y="690922"/>
            <a:ext cx="10170116" cy="258532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Não conseguiu centralizar os textos ? Ao lado direito do grupo fonte, que acabamos de estudar, temos o grupo Alinhamento, onde já vimos o botão Mesclar e Centralizar. Clique na célula mesclada que dá inicio à planilha e veja os botões do lado esquerdo dela: Temos os botões de alinhamento à esquerda, à direita e centralizar. E acima deles, temos mais três botões: É isso mesmo, no </a:t>
            </a:r>
            <a:r>
              <a:rPr lang="pt-BR" dirty="0" err="1">
                <a:latin typeface="Arial" panose="020B0604020202020204" pitchFamily="34" charset="0"/>
                <a:cs typeface="Arial" panose="020B0604020202020204" pitchFamily="34" charset="0"/>
              </a:rPr>
              <a:t>excel</a:t>
            </a:r>
            <a:r>
              <a:rPr lang="pt-BR" dirty="0">
                <a:latin typeface="Arial" panose="020B0604020202020204" pitchFamily="34" charset="0"/>
                <a:cs typeface="Arial" panose="020B0604020202020204" pitchFamily="34" charset="0"/>
              </a:rPr>
              <a:t> temos 6 opções de alinhamento de texto, quando no </a:t>
            </a:r>
            <a:r>
              <a:rPr lang="pt-BR" dirty="0" err="1">
                <a:latin typeface="Arial" panose="020B0604020202020204" pitchFamily="34" charset="0"/>
                <a:cs typeface="Arial" panose="020B0604020202020204" pitchFamily="34" charset="0"/>
              </a:rPr>
              <a:t>word</a:t>
            </a:r>
            <a:r>
              <a:rPr lang="pt-BR" dirty="0">
                <a:latin typeface="Arial" panose="020B0604020202020204" pitchFamily="34" charset="0"/>
                <a:cs typeface="Arial" panose="020B0604020202020204" pitchFamily="34" charset="0"/>
              </a:rPr>
              <a:t> são apenas 3.</a:t>
            </a:r>
          </a:p>
          <a:p>
            <a:pPr marL="804863" indent="-342900" algn="just">
              <a:buFont typeface="+mj-lt"/>
              <a:buAutoNum type="arabicPeriod"/>
            </a:pPr>
            <a:r>
              <a:rPr lang="pt-BR" dirty="0">
                <a:latin typeface="Arial" panose="020B0604020202020204" pitchFamily="34" charset="0"/>
                <a:cs typeface="Arial" panose="020B0604020202020204" pitchFamily="34" charset="0"/>
              </a:rPr>
              <a:t>Note que o botão Centralizar já está selecionado, mantenha-o assim.</a:t>
            </a:r>
          </a:p>
          <a:p>
            <a:pPr marL="804863" indent="-342900" algn="just">
              <a:buFont typeface="+mj-lt"/>
              <a:buAutoNum type="arabicPeriod"/>
            </a:pPr>
            <a:r>
              <a:rPr lang="pt-BR" dirty="0">
                <a:latin typeface="Arial" panose="020B0604020202020204" pitchFamily="34" charset="0"/>
                <a:cs typeface="Arial" panose="020B0604020202020204" pitchFamily="34" charset="0"/>
              </a:rPr>
              <a:t>Note os 3 botões de cima. São eles: Alinhar acima, Alinhar no meio e alinhar Embaixo. Clique em alinhar no meio e você terá o título da planilha perfeitamente centralizado. </a:t>
            </a:r>
          </a:p>
          <a:p>
            <a:pPr marL="804863" indent="-342900" algn="just">
              <a:buFont typeface="+mj-lt"/>
              <a:buAutoNum type="arabicPeriod"/>
            </a:pPr>
            <a:r>
              <a:rPr lang="pt-BR" dirty="0">
                <a:latin typeface="Arial" panose="020B0604020202020204" pitchFamily="34" charset="0"/>
                <a:cs typeface="Arial" panose="020B0604020202020204" pitchFamily="34" charset="0"/>
              </a:rPr>
              <a:t>Faça o mesmo com todas as células do intervalo utilizado.</a:t>
            </a:r>
          </a:p>
        </p:txBody>
      </p:sp>
      <p:pic>
        <p:nvPicPr>
          <p:cNvPr id="11" name="Imagem 10"/>
          <p:cNvPicPr>
            <a:picLocks noChangeAspect="1"/>
          </p:cNvPicPr>
          <p:nvPr/>
        </p:nvPicPr>
        <p:blipFill>
          <a:blip r:embed="rId2"/>
          <a:stretch>
            <a:fillRect/>
          </a:stretch>
        </p:blipFill>
        <p:spPr>
          <a:xfrm>
            <a:off x="742122" y="3276245"/>
            <a:ext cx="9279701" cy="3197707"/>
          </a:xfrm>
          <a:prstGeom prst="rect">
            <a:avLst/>
          </a:prstGeom>
        </p:spPr>
      </p:pic>
    </p:spTree>
    <p:extLst>
      <p:ext uri="{BB962C8B-B14F-4D97-AF65-F5344CB8AC3E}">
        <p14:creationId xmlns:p14="http://schemas.microsoft.com/office/powerpoint/2010/main" val="3244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Aperfeiçoando o conteúdo</a:t>
            </a:r>
          </a:p>
        </p:txBody>
      </p:sp>
      <p:sp>
        <p:nvSpPr>
          <p:cNvPr id="8" name="CaixaDeTexto 7"/>
          <p:cNvSpPr txBox="1"/>
          <p:nvPr/>
        </p:nvSpPr>
        <p:spPr>
          <a:xfrm>
            <a:off x="600461" y="554186"/>
            <a:ext cx="5462011" cy="646330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Note agora que o conteúdo em laranja das colunas C, D e F não está perfeitamente visível. Vamos consertar isso ?</a:t>
            </a:r>
          </a:p>
          <a:p>
            <a:pPr marL="804863" indent="-342900" algn="just">
              <a:buFont typeface="+mj-lt"/>
              <a:buAutoNum type="arabicPeriod"/>
            </a:pPr>
            <a:r>
              <a:rPr lang="pt-BR" dirty="0">
                <a:latin typeface="Arial" panose="020B0604020202020204" pitchFamily="34" charset="0"/>
                <a:cs typeface="Arial" panose="020B0604020202020204" pitchFamily="34" charset="0"/>
              </a:rPr>
              <a:t>Com a tecla CTRL pressionada, Clique sobre as células mescladas C3, D3 e F3.</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no indicador da caixa de diálogo do grupo alinhamento: Percebeu que é a mesma janela onde estávamos antes, mas em outra guia ? </a:t>
            </a:r>
          </a:p>
          <a:p>
            <a:pPr marL="804863" indent="-342900" algn="just">
              <a:buFont typeface="+mj-lt"/>
              <a:buAutoNum type="arabicPeriod"/>
            </a:pPr>
            <a:r>
              <a:rPr lang="pt-BR" dirty="0">
                <a:latin typeface="Arial" panose="020B0604020202020204" pitchFamily="34" charset="0"/>
                <a:cs typeface="Arial" panose="020B0604020202020204" pitchFamily="34" charset="0"/>
              </a:rPr>
              <a:t>Note uma caixa parcialmente selecionada, Mesclar Células, mantenha-a assim. Selecione a caixa Quebrar texto automaticamente e clique em OK.</a:t>
            </a:r>
          </a:p>
          <a:p>
            <a:pPr marL="804863" indent="-342900" algn="just">
              <a:buFont typeface="+mj-lt"/>
              <a:buAutoNum type="arabicPeriod"/>
            </a:pPr>
            <a:r>
              <a:rPr lang="pt-BR" dirty="0">
                <a:latin typeface="Arial" panose="020B0604020202020204" pitchFamily="34" charset="0"/>
                <a:cs typeface="Arial" panose="020B0604020202020204" pitchFamily="34" charset="0"/>
              </a:rPr>
              <a:t>Agora está tudo Visível ! Então, faça o seguinte, selecione as células que já estavam visíveis, A3, B3 e E3 e volte à caixa de diálogo do grupo alinhamento.</a:t>
            </a:r>
          </a:p>
          <a:p>
            <a:pPr marL="804863" indent="-342900" algn="just">
              <a:buFont typeface="+mj-lt"/>
              <a:buAutoNum type="arabicPeriod"/>
            </a:pPr>
            <a:r>
              <a:rPr lang="pt-BR" dirty="0">
                <a:latin typeface="Arial" panose="020B0604020202020204" pitchFamily="34" charset="0"/>
                <a:cs typeface="Arial" panose="020B0604020202020204" pitchFamily="34" charset="0"/>
              </a:rPr>
              <a:t>Observe a caixa de orientação à direita: Nela você pode mudar a posição e orientação do texto. Configure-o arrastando o gráfico ou digitando na caixa graus para 45º. Clique OK e o texto ficará em 45º.</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6181344" y="696273"/>
            <a:ext cx="4589233" cy="4486275"/>
          </a:xfrm>
          <a:prstGeom prst="rect">
            <a:avLst/>
          </a:prstGeom>
        </p:spPr>
      </p:pic>
    </p:spTree>
    <p:extLst>
      <p:ext uri="{BB962C8B-B14F-4D97-AF65-F5344CB8AC3E}">
        <p14:creationId xmlns:p14="http://schemas.microsoft.com/office/powerpoint/2010/main" val="963914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4288536" y="2660904"/>
            <a:ext cx="6482041" cy="3218687"/>
          </a:xfrm>
          <a:prstGeom prst="rect">
            <a:avLst/>
          </a:prstGeom>
        </p:spPr>
      </p:pic>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Visual da nossa planilha</a:t>
            </a:r>
          </a:p>
        </p:txBody>
      </p:sp>
      <p:sp>
        <p:nvSpPr>
          <p:cNvPr id="9" name="CaixaDeTexto 8"/>
          <p:cNvSpPr txBox="1"/>
          <p:nvPr/>
        </p:nvSpPr>
        <p:spPr>
          <a:xfrm>
            <a:off x="682757" y="821985"/>
            <a:ext cx="3523483" cy="369331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Dica: Ao modificar a orientação do texto para 45° em uma linha que não esteja mesclada ( somente a altura alterada ), a borda da tabela irá ficar em 45° também.</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Está ótimo, agora !</a:t>
            </a:r>
          </a:p>
          <a:p>
            <a:pPr indent="457200" algn="just"/>
            <a:r>
              <a:rPr lang="pt-BR" dirty="0">
                <a:latin typeface="Arial" panose="020B0604020202020204" pitchFamily="34" charset="0"/>
                <a:cs typeface="Arial" panose="020B0604020202020204" pitchFamily="34" charset="0"/>
              </a:rPr>
              <a:t>Então, por hora, chega de trabalhar o visual das planilhas. É hora de aprendermos como realizar funções e operações matemáticas no Excel !</a:t>
            </a:r>
          </a:p>
        </p:txBody>
      </p:sp>
      <p:pic>
        <p:nvPicPr>
          <p:cNvPr id="2" name="Imagem 1"/>
          <p:cNvPicPr>
            <a:picLocks noChangeAspect="1"/>
          </p:cNvPicPr>
          <p:nvPr/>
        </p:nvPicPr>
        <p:blipFill>
          <a:blip r:embed="rId3"/>
          <a:stretch>
            <a:fillRect/>
          </a:stretch>
        </p:blipFill>
        <p:spPr>
          <a:xfrm>
            <a:off x="4288536" y="807720"/>
            <a:ext cx="6482041" cy="1670304"/>
          </a:xfrm>
          <a:prstGeom prst="rect">
            <a:avLst/>
          </a:prstGeom>
        </p:spPr>
      </p:pic>
    </p:spTree>
    <p:extLst>
      <p:ext uri="{BB962C8B-B14F-4D97-AF65-F5344CB8AC3E}">
        <p14:creationId xmlns:p14="http://schemas.microsoft.com/office/powerpoint/2010/main" val="279600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Números</a:t>
            </a:r>
          </a:p>
        </p:txBody>
      </p:sp>
      <p:sp>
        <p:nvSpPr>
          <p:cNvPr id="8" name="CaixaDeTexto 7"/>
          <p:cNvSpPr txBox="1"/>
          <p:nvPr/>
        </p:nvSpPr>
        <p:spPr>
          <a:xfrm>
            <a:off x="600461" y="690922"/>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Todas as células de uma planilha, por default, recebem o formato Geral, ou seja, sem especificação. Você pode verificar isso na mesma guia em que estamos, no grupo número, na caixa formato de número, na linha superior desse grupo. Usá-la possibilita um ganho de tempo, mas vamos usar o indicador desse grupo agora, pois a janela explica cada formatação e ela permite mudar as casas decimais.</a:t>
            </a:r>
          </a:p>
        </p:txBody>
      </p:sp>
      <p:sp>
        <p:nvSpPr>
          <p:cNvPr id="9" name="CaixaDeTexto 8"/>
          <p:cNvSpPr txBox="1"/>
          <p:nvPr/>
        </p:nvSpPr>
        <p:spPr>
          <a:xfrm>
            <a:off x="600460" y="2056686"/>
            <a:ext cx="5462011" cy="4801314"/>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Selecione os intervalos de células a seguir: de C6 a D10 e F6 a F13.</a:t>
            </a:r>
          </a:p>
          <a:p>
            <a:pPr marL="804863" indent="-342900" algn="just">
              <a:buFont typeface="+mj-lt"/>
              <a:buAutoNum type="arabicPeriod"/>
            </a:pPr>
            <a:r>
              <a:rPr lang="pt-BR" dirty="0">
                <a:latin typeface="Arial" panose="020B0604020202020204" pitchFamily="34" charset="0"/>
                <a:cs typeface="Arial" panose="020B0604020202020204" pitchFamily="34" charset="0"/>
              </a:rPr>
              <a:t>Acesse o indicador da caixa de diálogo do grupo número: Você verá que voltamos a mesma janela dos exercícios anteriores, na guia número.</a:t>
            </a:r>
          </a:p>
          <a:p>
            <a:pPr marL="804863" indent="-342900" algn="just">
              <a:buFont typeface="+mj-lt"/>
              <a:buAutoNum type="arabicPeriod"/>
            </a:pPr>
            <a:r>
              <a:rPr lang="pt-BR" dirty="0">
                <a:latin typeface="Arial" panose="020B0604020202020204" pitchFamily="34" charset="0"/>
                <a:cs typeface="Arial" panose="020B0604020202020204" pitchFamily="34" charset="0"/>
              </a:rPr>
              <a:t>Note os formatos de dados que podem ser utilizados na caixa vertical à esquerda. São 12 formatos específicos. Ao selecionar cada um deles, note uma pequena explicação sobre o formato na parte inferior da janela.</a:t>
            </a:r>
          </a:p>
          <a:p>
            <a:pPr marL="804863" indent="-342900" algn="just">
              <a:buFont typeface="+mj-lt"/>
              <a:buAutoNum type="arabicPeriod"/>
            </a:pPr>
            <a:r>
              <a:rPr lang="pt-BR" dirty="0">
                <a:latin typeface="Arial" panose="020B0604020202020204" pitchFamily="34" charset="0"/>
                <a:cs typeface="Arial" panose="020B0604020202020204" pitchFamily="34" charset="0"/>
              </a:rPr>
              <a:t>Neste primeiro trabalho, como estamos lidando com valores monetários, selecione a formatação MOEDA, que é para valores monetários em geral. Não precisa alterar as casas decimais. Logo após, clique OK.</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2"/>
          <a:stretch>
            <a:fillRect/>
          </a:stretch>
        </p:blipFill>
        <p:spPr>
          <a:xfrm>
            <a:off x="6286528" y="1891251"/>
            <a:ext cx="4484049" cy="3960909"/>
          </a:xfrm>
          <a:prstGeom prst="rect">
            <a:avLst/>
          </a:prstGeom>
        </p:spPr>
      </p:pic>
    </p:spTree>
    <p:extLst>
      <p:ext uri="{BB962C8B-B14F-4D97-AF65-F5344CB8AC3E}">
        <p14:creationId xmlns:p14="http://schemas.microsoft.com/office/powerpoint/2010/main" val="236684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fazer, então, nossos primeiros cálculos:</a:t>
            </a:r>
          </a:p>
          <a:p>
            <a:pPr marL="804863" indent="-342900" algn="just">
              <a:buFont typeface="+mj-lt"/>
              <a:buAutoNum type="arabicPeriod"/>
            </a:pPr>
            <a:r>
              <a:rPr lang="pt-BR" dirty="0">
                <a:latin typeface="Arial" panose="020B0604020202020204" pitchFamily="34" charset="0"/>
                <a:cs typeface="Arial" panose="020B0604020202020204" pitchFamily="34" charset="0"/>
              </a:rPr>
              <a:t>Na planilha que estamos trabalhando, selecione a célula D6. Ela pede uma operação que resulte no valor parcial dos pães de queijo na nota da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a:t>
            </a:r>
          </a:p>
          <a:p>
            <a:pPr marL="804863" indent="-342900" algn="just">
              <a:buFont typeface="+mj-lt"/>
              <a:buAutoNum type="arabicPeriod"/>
            </a:pPr>
            <a:r>
              <a:rPr lang="pt-BR" dirty="0">
                <a:latin typeface="Arial" panose="020B0604020202020204" pitchFamily="34" charset="0"/>
                <a:cs typeface="Arial" panose="020B0604020202020204" pitchFamily="34" charset="0"/>
              </a:rPr>
              <a:t>Note que a Célula A6 mostra que se trata de 50 pacotes, não apenas um. Então, o valor que a célula D6 espera é a multiplicação entre a quantidade, que está em A6, e o valor unitário, que está em C6, certo ? Então, na célula D6 digitaremos </a:t>
            </a:r>
            <a:r>
              <a:rPr lang="pt-BR" b="1" dirty="0">
                <a:latin typeface="Arial" panose="020B0604020202020204" pitchFamily="34" charset="0"/>
                <a:cs typeface="Arial" panose="020B0604020202020204" pitchFamily="34" charset="0"/>
              </a:rPr>
              <a:t>=C6*A6</a:t>
            </a:r>
            <a:r>
              <a:rPr lang="pt-BR" dirty="0">
                <a:latin typeface="Arial" panose="020B0604020202020204" pitchFamily="34" charset="0"/>
                <a:cs typeface="Arial" panose="020B0604020202020204" pitchFamily="34" charset="0"/>
              </a:rPr>
              <a:t>. ENTER após.</a:t>
            </a:r>
          </a:p>
          <a:p>
            <a:pPr marL="804863" indent="-342900" algn="just">
              <a:buFont typeface="+mj-lt"/>
              <a:buAutoNum type="arabicPeriod"/>
            </a:pPr>
            <a:r>
              <a:rPr lang="pt-BR" dirty="0">
                <a:latin typeface="Arial" panose="020B0604020202020204" pitchFamily="34" charset="0"/>
                <a:cs typeface="Arial" panose="020B0604020202020204" pitchFamily="34" charset="0"/>
              </a:rPr>
              <a:t>Faça o mesmo nas células D7 até D10</a:t>
            </a:r>
          </a:p>
        </p:txBody>
      </p:sp>
      <p:pic>
        <p:nvPicPr>
          <p:cNvPr id="9" name="Imagem 8"/>
          <p:cNvPicPr>
            <a:picLocks noChangeAspect="1"/>
          </p:cNvPicPr>
          <p:nvPr/>
        </p:nvPicPr>
        <p:blipFill>
          <a:blip r:embed="rId2"/>
          <a:stretch>
            <a:fillRect/>
          </a:stretch>
        </p:blipFill>
        <p:spPr>
          <a:xfrm>
            <a:off x="1180193" y="2722247"/>
            <a:ext cx="9590383" cy="3139057"/>
          </a:xfrm>
          <a:prstGeom prst="rect">
            <a:avLst/>
          </a:prstGeom>
        </p:spPr>
      </p:pic>
    </p:spTree>
    <p:extLst>
      <p:ext uri="{BB962C8B-B14F-4D97-AF65-F5344CB8AC3E}">
        <p14:creationId xmlns:p14="http://schemas.microsoft.com/office/powerpoint/2010/main" val="360281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Arredondado 6"/>
          <p:cNvSpPr/>
          <p:nvPr/>
        </p:nvSpPr>
        <p:spPr>
          <a:xfrm>
            <a:off x="600462" y="96715"/>
            <a:ext cx="6498737"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6498737"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Introdução – O que é o Microsoft Excel ?</a:t>
            </a:r>
          </a:p>
        </p:txBody>
      </p:sp>
      <p:sp>
        <p:nvSpPr>
          <p:cNvPr id="11" name="CaixaDeTexto 10"/>
          <p:cNvSpPr txBox="1"/>
          <p:nvPr/>
        </p:nvSpPr>
        <p:spPr>
          <a:xfrm>
            <a:off x="600462" y="892800"/>
            <a:ext cx="6386709"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Microsoft Excel é um componente do pacote office, e talvez seja o mais complexo e completo entre eles: Existem analistas especializados neste software de planilhas eletrônicas, para se ter uma </a:t>
            </a:r>
            <a:r>
              <a:rPr lang="pt-BR" dirty="0" err="1">
                <a:latin typeface="Arial" panose="020B0604020202020204" pitchFamily="34" charset="0"/>
                <a:cs typeface="Arial" panose="020B0604020202020204" pitchFamily="34" charset="0"/>
              </a:rPr>
              <a:t>idéia</a:t>
            </a:r>
            <a:r>
              <a:rPr lang="pt-BR" dirty="0">
                <a:latin typeface="Arial" panose="020B0604020202020204" pitchFamily="34" charset="0"/>
                <a:cs typeface="Arial" panose="020B0604020202020204" pitchFamily="34" charset="0"/>
              </a:rPr>
              <a:t>. </a:t>
            </a:r>
          </a:p>
          <a:p>
            <a:pPr indent="457200" algn="just"/>
            <a:r>
              <a:rPr lang="pt-BR" dirty="0">
                <a:latin typeface="Arial" panose="020B0604020202020204" pitchFamily="34" charset="0"/>
                <a:cs typeface="Arial" panose="020B0604020202020204" pitchFamily="34" charset="0"/>
              </a:rPr>
              <a:t>Eis um pouco de história sobre ele: Sua primeira versão data de 30 de setembro de 1985, para o Apple Macintosh, e não para </a:t>
            </a:r>
            <a:r>
              <a:rPr lang="pt-BR" dirty="0" err="1">
                <a:latin typeface="Arial" panose="020B0604020202020204" pitchFamily="34" charset="0"/>
                <a:cs typeface="Arial" panose="020B0604020202020204" pitchFamily="34" charset="0"/>
              </a:rPr>
              <a:t>PC´s</a:t>
            </a:r>
            <a:r>
              <a:rPr lang="pt-BR" dirty="0">
                <a:latin typeface="Arial" panose="020B0604020202020204" pitchFamily="34" charset="0"/>
                <a:cs typeface="Arial" panose="020B0604020202020204" pitchFamily="34" charset="0"/>
              </a:rPr>
              <a:t>, que teriam sua primeira versão do software em 1987, quando o Windows começava a se popularizar. Até aquela data, a Lotus </a:t>
            </a:r>
            <a:r>
              <a:rPr lang="pt-BR" dirty="0" err="1">
                <a:latin typeface="Arial" panose="020B0604020202020204" pitchFamily="34" charset="0"/>
                <a:cs typeface="Arial" panose="020B0604020202020204" pitchFamily="34" charset="0"/>
              </a:rPr>
              <a:t>Development</a:t>
            </a:r>
            <a:r>
              <a:rPr lang="pt-BR" dirty="0">
                <a:latin typeface="Arial" panose="020B0604020202020204" pitchFamily="34" charset="0"/>
                <a:cs typeface="Arial" panose="020B0604020202020204" pitchFamily="34" charset="0"/>
              </a:rPr>
              <a:t> Corporation dominava a área com seu Lotus 123 ( Quem tem mais de 40 anos, com certeza, já ouviu falar deste programa ).Durante 5 anos, os dois programas brigaram pelo mercado, mas, em 1992, a Microsoft lançou o Windows 3.1, que contava com conceitos revolucionários e que foi o primeiro SO com rede totalmente baseada no TCP/IP de Tim </a:t>
            </a:r>
            <a:r>
              <a:rPr lang="pt-BR" dirty="0" err="1">
                <a:latin typeface="Arial" panose="020B0604020202020204" pitchFamily="34" charset="0"/>
                <a:cs typeface="Arial" panose="020B0604020202020204" pitchFamily="34" charset="0"/>
              </a:rPr>
              <a:t>Berners</a:t>
            </a:r>
            <a:r>
              <a:rPr lang="pt-BR" dirty="0">
                <a:latin typeface="Arial" panose="020B0604020202020204" pitchFamily="34" charset="0"/>
                <a:cs typeface="Arial" panose="020B0604020202020204" pitchFamily="34" charset="0"/>
              </a:rPr>
              <a:t> Lee ( também criador do HTML ), cujos conceitos são utilizados até hoje. O aprimoramento nessas tecnologias e a inclusão de fórmulas, funções, análises gerenciais e banco de dados, fizeram o Excel se tornar líder absoluto no mercado desde então.</a:t>
            </a:r>
          </a:p>
          <a:p>
            <a:pPr marL="285750"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p:txBody>
      </p:sp>
      <p:pic>
        <p:nvPicPr>
          <p:cNvPr id="14" name="Espaço Reservado para Imagem 13"/>
          <p:cNvPicPr>
            <a:picLocks noGrp="1" noChangeAspect="1"/>
          </p:cNvPicPr>
          <p:nvPr>
            <p:ph type="pic" sz="quarter" idx="4294967295"/>
          </p:nvPr>
        </p:nvPicPr>
        <p:blipFill>
          <a:blip r:embed="rId2"/>
          <a:srcRect l="32969" r="32969"/>
          <a:stretch>
            <a:fillRect/>
          </a:stretch>
        </p:blipFill>
        <p:spPr>
          <a:xfrm>
            <a:off x="7099200" y="892800"/>
            <a:ext cx="3247200" cy="5083200"/>
          </a:xfrm>
          <a:prstGeom prst="rect">
            <a:avLst/>
          </a:prstGeom>
        </p:spPr>
      </p:pic>
      <p:pic>
        <p:nvPicPr>
          <p:cNvPr id="2" name="Imagem 1"/>
          <p:cNvPicPr>
            <a:picLocks noChangeAspect="1"/>
          </p:cNvPicPr>
          <p:nvPr/>
        </p:nvPicPr>
        <p:blipFill>
          <a:blip r:embed="rId3"/>
          <a:stretch>
            <a:fillRect/>
          </a:stretch>
        </p:blipFill>
        <p:spPr>
          <a:xfrm>
            <a:off x="10346400" y="6646"/>
            <a:ext cx="1845600" cy="2255629"/>
          </a:xfrm>
          <a:prstGeom prst="rect">
            <a:avLst/>
          </a:prstGeom>
        </p:spPr>
      </p:pic>
      <p:pic>
        <p:nvPicPr>
          <p:cNvPr id="4" name="Imagem 3"/>
          <p:cNvPicPr>
            <a:picLocks noChangeAspect="1"/>
          </p:cNvPicPr>
          <p:nvPr/>
        </p:nvPicPr>
        <p:blipFill>
          <a:blip r:embed="rId4"/>
          <a:stretch>
            <a:fillRect/>
          </a:stretch>
        </p:blipFill>
        <p:spPr>
          <a:xfrm>
            <a:off x="10340377" y="2247090"/>
            <a:ext cx="1845600" cy="2305455"/>
          </a:xfrm>
          <a:prstGeom prst="rect">
            <a:avLst/>
          </a:prstGeom>
        </p:spPr>
      </p:pic>
      <p:pic>
        <p:nvPicPr>
          <p:cNvPr id="5" name="Imagem 4"/>
          <p:cNvPicPr>
            <a:picLocks noChangeAspect="1"/>
          </p:cNvPicPr>
          <p:nvPr/>
        </p:nvPicPr>
        <p:blipFill>
          <a:blip r:embed="rId5"/>
          <a:stretch>
            <a:fillRect/>
          </a:stretch>
        </p:blipFill>
        <p:spPr>
          <a:xfrm>
            <a:off x="10340377" y="4552545"/>
            <a:ext cx="1851623" cy="2305455"/>
          </a:xfrm>
          <a:prstGeom prst="rect">
            <a:avLst/>
          </a:prstGeom>
        </p:spPr>
      </p:pic>
    </p:spTree>
    <p:extLst>
      <p:ext uri="{BB962C8B-B14F-4D97-AF65-F5344CB8AC3E}">
        <p14:creationId xmlns:p14="http://schemas.microsoft.com/office/powerpoint/2010/main" val="970481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1" y="690922"/>
            <a:ext cx="10170116" cy="2862322"/>
          </a:xfrm>
          <a:prstGeom prst="rect">
            <a:avLst/>
          </a:prstGeom>
          <a:noFill/>
        </p:spPr>
        <p:txBody>
          <a:bodyPr wrap="square" rtlCol="0">
            <a:spAutoFit/>
          </a:bodyPr>
          <a:lstStyle/>
          <a:p>
            <a:pPr marL="804863" indent="-342900" algn="just">
              <a:buFont typeface="+mj-lt"/>
              <a:buAutoNum type="arabicPeriod" startAt="4"/>
            </a:pPr>
            <a:r>
              <a:rPr lang="pt-BR" dirty="0">
                <a:latin typeface="Arial" panose="020B0604020202020204" pitchFamily="34" charset="0"/>
                <a:cs typeface="Arial" panose="020B0604020202020204" pitchFamily="34" charset="0"/>
              </a:rPr>
              <a:t>Selecione as células E6 a E10</a:t>
            </a:r>
          </a:p>
          <a:p>
            <a:pPr marL="804863" indent="-342900" algn="just">
              <a:buFont typeface="+mj-lt"/>
              <a:buAutoNum type="arabicPeriod" startAt="4"/>
            </a:pPr>
            <a:r>
              <a:rPr lang="pt-BR" dirty="0">
                <a:latin typeface="Arial" panose="020B0604020202020204" pitchFamily="34" charset="0"/>
                <a:cs typeface="Arial" panose="020B0604020202020204" pitchFamily="34" charset="0"/>
              </a:rPr>
              <a:t> Agora, sim, vamos ganhar tempo ! Clique na caixa formato de número, no grupo número, e selecione Porcentagem. Pode ser que, no caso da célula E6, ao invés de aparecer 2,50% apareça 250%. Isso porque esse formato multiplica o valor existente por 100. Nesse caso, apague o conteúdo da cédula, volte ao formato geral e digite 2,5%. O formato porcentagem é o único formato que pode ser configurado automaticamente, em uma célula em branco e sem formatação: basta digitar o valor com o símbolo %.Ao teclar ENTER, a célula assumirá o formato porcentagem.</a:t>
            </a:r>
          </a:p>
          <a:p>
            <a:pPr marL="804863" indent="-342900" algn="just">
              <a:buFont typeface="+mj-lt"/>
              <a:buAutoNum type="arabicPeriod" startAt="4"/>
            </a:pPr>
            <a:r>
              <a:rPr lang="pt-BR" dirty="0">
                <a:latin typeface="Arial" panose="020B0604020202020204" pitchFamily="34" charset="0"/>
                <a:cs typeface="Arial" panose="020B0604020202020204" pitchFamily="34" charset="0"/>
              </a:rPr>
              <a:t>Na célula F12, a taxa de ICMS, digite 12. Como está em formato moeda, deve aparecer R$ 12,00. Basta modificar o formato para porcentagem, também.</a:t>
            </a:r>
          </a:p>
        </p:txBody>
      </p:sp>
      <p:pic>
        <p:nvPicPr>
          <p:cNvPr id="9" name="Imagem 8"/>
          <p:cNvPicPr>
            <a:picLocks noChangeAspect="1"/>
          </p:cNvPicPr>
          <p:nvPr/>
        </p:nvPicPr>
        <p:blipFill>
          <a:blip r:embed="rId2"/>
          <a:stretch>
            <a:fillRect/>
          </a:stretch>
        </p:blipFill>
        <p:spPr>
          <a:xfrm>
            <a:off x="765110" y="3553243"/>
            <a:ext cx="9137842" cy="3107237"/>
          </a:xfrm>
          <a:prstGeom prst="rect">
            <a:avLst/>
          </a:prstGeom>
        </p:spPr>
      </p:pic>
    </p:spTree>
    <p:extLst>
      <p:ext uri="{BB962C8B-B14F-4D97-AF65-F5344CB8AC3E}">
        <p14:creationId xmlns:p14="http://schemas.microsoft.com/office/powerpoint/2010/main" val="413033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1" y="690922"/>
            <a:ext cx="10170116" cy="4524315"/>
          </a:xfrm>
          <a:prstGeom prst="rect">
            <a:avLst/>
          </a:prstGeom>
          <a:noFill/>
        </p:spPr>
        <p:txBody>
          <a:bodyPr wrap="square" rtlCol="0">
            <a:spAutoFit/>
          </a:bodyPr>
          <a:lstStyle/>
          <a:p>
            <a:pPr marL="804863" indent="-342900" algn="just">
              <a:buFont typeface="+mj-lt"/>
              <a:buAutoNum type="arabicPeriod" startAt="7"/>
            </a:pPr>
            <a:r>
              <a:rPr lang="pt-BR" dirty="0">
                <a:latin typeface="Arial" panose="020B0604020202020204" pitchFamily="34" charset="0"/>
                <a:cs typeface="Arial" panose="020B0604020202020204" pitchFamily="34" charset="0"/>
              </a:rPr>
              <a:t>Agora vamos ver o total a pagar de cada um dos itens. Na célula F6 digite:</a:t>
            </a:r>
          </a:p>
          <a:p>
            <a:pPr marL="461963" algn="just"/>
            <a:endParaRPr lang="pt-BR" dirty="0">
              <a:latin typeface="Arial" panose="020B0604020202020204" pitchFamily="34" charset="0"/>
              <a:cs typeface="Arial" panose="020B0604020202020204" pitchFamily="34" charset="0"/>
            </a:endParaRPr>
          </a:p>
          <a:p>
            <a:pPr marL="461963" algn="just"/>
            <a:r>
              <a:rPr lang="pt-BR" b="1" dirty="0">
                <a:latin typeface="Arial" panose="020B0604020202020204" pitchFamily="34" charset="0"/>
                <a:cs typeface="Arial" panose="020B0604020202020204" pitchFamily="34" charset="0"/>
              </a:rPr>
              <a:t>=D6*E6+D6</a:t>
            </a:r>
          </a:p>
          <a:p>
            <a:pPr marL="461963" algn="just"/>
            <a:endParaRPr lang="pt-BR" b="1" dirty="0">
              <a:latin typeface="Arial" panose="020B0604020202020204" pitchFamily="34" charset="0"/>
              <a:cs typeface="Arial" panose="020B0604020202020204" pitchFamily="34" charset="0"/>
            </a:endParaRPr>
          </a:p>
          <a:p>
            <a:pPr marL="461963" algn="just"/>
            <a:r>
              <a:rPr lang="pt-BR" dirty="0">
                <a:latin typeface="Arial" panose="020B0604020202020204" pitchFamily="34" charset="0"/>
                <a:cs typeface="Arial" panose="020B0604020202020204" pitchFamily="34" charset="0"/>
              </a:rPr>
              <a:t>Pois: No caso dos pães de queijo, ao valor parcial da compra em D6, será aplicada a taxa descrita em E6. Portanto, precisamos primeiro multiplicar o valor parcial e as taxas, para sabermos qual o valor das taxas aplicadas. Por ser multiplicação, essa operação tem prioridade à soma. Ao resultado dela, somamos o valor parcial para termos o valor final.</a:t>
            </a:r>
          </a:p>
          <a:p>
            <a:pPr marL="461963" algn="just"/>
            <a:endParaRPr lang="pt-BR" dirty="0">
              <a:latin typeface="Arial" panose="020B0604020202020204" pitchFamily="34" charset="0"/>
              <a:cs typeface="Arial" panose="020B0604020202020204" pitchFamily="34" charset="0"/>
            </a:endParaRPr>
          </a:p>
          <a:p>
            <a:pPr marL="804863" indent="-342900" algn="just">
              <a:buFont typeface="+mj-lt"/>
              <a:buAutoNum type="arabicPeriod" startAt="8"/>
            </a:pPr>
            <a:r>
              <a:rPr lang="pt-BR" dirty="0">
                <a:latin typeface="Arial" panose="020B0604020202020204" pitchFamily="34" charset="0"/>
                <a:cs typeface="Arial" panose="020B0604020202020204" pitchFamily="34" charset="0"/>
              </a:rPr>
              <a:t>Faça o mesmo nos itens seguintes.</a:t>
            </a:r>
          </a:p>
          <a:p>
            <a:pPr marL="804863" indent="-342900" algn="just">
              <a:buFont typeface="+mj-lt"/>
              <a:buAutoNum type="arabicPeriod" startAt="8"/>
            </a:pPr>
            <a:r>
              <a:rPr lang="pt-BR" dirty="0">
                <a:latin typeface="Arial" panose="020B0604020202020204" pitchFamily="34" charset="0"/>
                <a:cs typeface="Arial" panose="020B0604020202020204" pitchFamily="34" charset="0"/>
              </a:rPr>
              <a:t>Ao Finalizar, na célula F11, digite </a:t>
            </a:r>
            <a:r>
              <a:rPr lang="pt-BR" b="1" dirty="0">
                <a:latin typeface="Arial" panose="020B0604020202020204" pitchFamily="34" charset="0"/>
                <a:cs typeface="Arial" panose="020B0604020202020204" pitchFamily="34" charset="0"/>
              </a:rPr>
              <a:t>=F6+F7+F8+F9+F10</a:t>
            </a:r>
            <a:r>
              <a:rPr lang="pt-BR" dirty="0">
                <a:latin typeface="Arial" panose="020B0604020202020204" pitchFamily="34" charset="0"/>
                <a:cs typeface="Arial" panose="020B0604020202020204" pitchFamily="34" charset="0"/>
              </a:rPr>
              <a:t>, para obtermos o total da nota.</a:t>
            </a:r>
          </a:p>
          <a:p>
            <a:pPr marL="804863" indent="-342900" algn="just">
              <a:buFont typeface="+mj-lt"/>
              <a:buAutoNum type="arabicPeriod" startAt="8"/>
            </a:pPr>
            <a:r>
              <a:rPr lang="pt-BR" dirty="0">
                <a:latin typeface="Arial" panose="020B0604020202020204" pitchFamily="34" charset="0"/>
                <a:cs typeface="Arial" panose="020B0604020202020204" pitchFamily="34" charset="0"/>
              </a:rPr>
              <a:t>Na célula F13, junto ao valor do ICMS, calcule o valor total a pagar pela nota.</a:t>
            </a:r>
          </a:p>
          <a:p>
            <a:pPr marL="461963" algn="just"/>
            <a:endParaRPr lang="pt-BR" dirty="0">
              <a:latin typeface="Arial" panose="020B0604020202020204" pitchFamily="34" charset="0"/>
              <a:cs typeface="Arial" panose="020B0604020202020204" pitchFamily="34" charset="0"/>
            </a:endParaRPr>
          </a:p>
          <a:p>
            <a:pPr marL="461963" indent="457200" algn="just"/>
            <a:r>
              <a:rPr lang="pt-BR" dirty="0">
                <a:latin typeface="Arial" panose="020B0604020202020204" pitchFamily="34" charset="0"/>
                <a:cs typeface="Arial" panose="020B0604020202020204" pitchFamily="34" charset="0"/>
              </a:rPr>
              <a:t>E aqui finalizamos nossa segunda planilha !</a:t>
            </a: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44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Segunda Planilha Finalizada !</a:t>
            </a:r>
          </a:p>
        </p:txBody>
      </p:sp>
      <p:sp>
        <p:nvSpPr>
          <p:cNvPr id="8" name="CaixaDeTexto 7"/>
          <p:cNvSpPr txBox="1"/>
          <p:nvPr/>
        </p:nvSpPr>
        <p:spPr>
          <a:xfrm>
            <a:off x="600461" y="690922"/>
            <a:ext cx="10170116" cy="369332"/>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Dúvidas ?</a:t>
            </a:r>
          </a:p>
        </p:txBody>
      </p:sp>
      <p:pic>
        <p:nvPicPr>
          <p:cNvPr id="9" name="Imagem 8"/>
          <p:cNvPicPr>
            <a:picLocks noChangeAspect="1"/>
          </p:cNvPicPr>
          <p:nvPr/>
        </p:nvPicPr>
        <p:blipFill>
          <a:blip r:embed="rId2"/>
          <a:stretch>
            <a:fillRect/>
          </a:stretch>
        </p:blipFill>
        <p:spPr>
          <a:xfrm>
            <a:off x="668024" y="1060255"/>
            <a:ext cx="10102554" cy="4791906"/>
          </a:xfrm>
          <a:prstGeom prst="rect">
            <a:avLst/>
          </a:prstGeom>
        </p:spPr>
      </p:pic>
    </p:spTree>
    <p:extLst>
      <p:ext uri="{BB962C8B-B14F-4D97-AF65-F5344CB8AC3E}">
        <p14:creationId xmlns:p14="http://schemas.microsoft.com/office/powerpoint/2010/main" val="234935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341632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Na planilha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 utilizamos uma multiplicação e uma soma, ou seja, uma equação, sem nenhum tipo de instrução específica ou uso de parênteses. Isso porque, se você combinar vários operadores em uma única fórmula, o Excel executará as operações de acordo com a seguinte ordem:</a:t>
            </a:r>
          </a:p>
          <a:p>
            <a:pPr marL="342900" indent="-342900" algn="just">
              <a:buFont typeface="+mj-lt"/>
              <a:buAutoNum type="arabicPeriod"/>
            </a:pPr>
            <a:r>
              <a:rPr lang="pt-BR" dirty="0">
                <a:latin typeface="Arial" panose="020B0604020202020204" pitchFamily="34" charset="0"/>
                <a:cs typeface="Arial" panose="020B0604020202020204" pitchFamily="34" charset="0"/>
              </a:rPr>
              <a:t> Porcentagem;</a:t>
            </a:r>
          </a:p>
          <a:p>
            <a:pPr marL="342900" indent="-342900" algn="just">
              <a:buFont typeface="+mj-lt"/>
              <a:buAutoNum type="arabicPeriod"/>
            </a:pPr>
            <a:r>
              <a:rPr lang="pt-BR" dirty="0">
                <a:latin typeface="Arial" panose="020B0604020202020204" pitchFamily="34" charset="0"/>
                <a:cs typeface="Arial" panose="020B0604020202020204" pitchFamily="34" charset="0"/>
              </a:rPr>
              <a:t>Exponenciação;</a:t>
            </a:r>
          </a:p>
          <a:p>
            <a:pPr marL="342900" indent="-342900" algn="just">
              <a:buFont typeface="+mj-lt"/>
              <a:buAutoNum type="arabicPeriod"/>
            </a:pPr>
            <a:r>
              <a:rPr lang="pt-BR" dirty="0">
                <a:latin typeface="Arial" panose="020B0604020202020204" pitchFamily="34" charset="0"/>
                <a:cs typeface="Arial" panose="020B0604020202020204" pitchFamily="34" charset="0"/>
              </a:rPr>
              <a:t>Multiplicação ou divisão;</a:t>
            </a:r>
          </a:p>
          <a:p>
            <a:pPr marL="342900" indent="-342900" algn="just">
              <a:buFont typeface="+mj-lt"/>
              <a:buAutoNum type="arabicPeriod"/>
            </a:pPr>
            <a:r>
              <a:rPr lang="pt-BR" dirty="0">
                <a:latin typeface="Arial" panose="020B0604020202020204" pitchFamily="34" charset="0"/>
                <a:cs typeface="Arial" panose="020B0604020202020204" pitchFamily="34" charset="0"/>
              </a:rPr>
              <a:t>Adição ou subtração</a:t>
            </a:r>
          </a:p>
          <a:p>
            <a:pPr indent="457200" algn="just"/>
            <a:r>
              <a:rPr lang="pt-BR" dirty="0">
                <a:latin typeface="Arial" panose="020B0604020202020204" pitchFamily="34" charset="0"/>
                <a:cs typeface="Arial" panose="020B0604020202020204" pitchFamily="34" charset="0"/>
              </a:rPr>
              <a:t>Vamos ver na prática como isso funciona</a:t>
            </a:r>
          </a:p>
          <a:p>
            <a:pPr marL="342900" indent="-342900" algn="just">
              <a:buFont typeface="+mj-lt"/>
              <a:buAutoNum type="arabicPeriod"/>
            </a:pPr>
            <a:r>
              <a:rPr lang="pt-BR" dirty="0">
                <a:latin typeface="Arial" panose="020B0604020202020204" pitchFamily="34" charset="0"/>
                <a:cs typeface="Arial" panose="020B0604020202020204" pitchFamily="34" charset="0"/>
              </a:rPr>
              <a:t>Adicione uma nova planilha à nossa pasta e Nomeie-a como Ordem de Cálculo. Para transformar os valores em texto, dispense o =. Coloque um título nela como visto a seguir:</a:t>
            </a:r>
          </a:p>
          <a:p>
            <a:pPr marL="342900"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3" name="Imagem 2"/>
          <p:cNvPicPr>
            <a:picLocks noChangeAspect="1"/>
          </p:cNvPicPr>
          <p:nvPr/>
        </p:nvPicPr>
        <p:blipFill>
          <a:blip r:embed="rId2"/>
          <a:stretch>
            <a:fillRect/>
          </a:stretch>
        </p:blipFill>
        <p:spPr>
          <a:xfrm>
            <a:off x="760141" y="3785616"/>
            <a:ext cx="9179387" cy="2920746"/>
          </a:xfrm>
          <a:prstGeom prst="rect">
            <a:avLst/>
          </a:prstGeom>
        </p:spPr>
      </p:pic>
    </p:spTree>
    <p:extLst>
      <p:ext uri="{BB962C8B-B14F-4D97-AF65-F5344CB8AC3E}">
        <p14:creationId xmlns:p14="http://schemas.microsoft.com/office/powerpoint/2010/main" val="297437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2585323"/>
          </a:xfrm>
          <a:prstGeom prst="rect">
            <a:avLst/>
          </a:prstGeom>
          <a:noFill/>
        </p:spPr>
        <p:txBody>
          <a:bodyPr wrap="square" rtlCol="0">
            <a:spAutoFit/>
          </a:bodyPr>
          <a:lstStyle/>
          <a:p>
            <a:pPr indent="457200" algn="just"/>
            <a:endParaRPr lang="pt-BR" dirty="0">
              <a:latin typeface="Arial" panose="020B0604020202020204" pitchFamily="34" charset="0"/>
              <a:cs typeface="Arial" panose="020B0604020202020204" pitchFamily="34" charset="0"/>
            </a:endParaRPr>
          </a:p>
          <a:p>
            <a:pPr marL="342900" indent="-342900" algn="just">
              <a:buFont typeface="+mj-lt"/>
              <a:buAutoNum type="arabicPeriod" startAt="2"/>
            </a:pPr>
            <a:r>
              <a:rPr lang="pt-BR" dirty="0">
                <a:latin typeface="Arial" panose="020B0604020202020204" pitchFamily="34" charset="0"/>
                <a:cs typeface="Arial" panose="020B0604020202020204" pitchFamily="34" charset="0"/>
              </a:rPr>
              <a:t>Em B3, coloque o mesmo valor que o descrito em A3, mas agora, inclua o sinal de igual antes, para trabalharmos com a fórmula e dê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O resultado será 21. Isso porque:</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Primeiro, será calculado 2^2 ( dois elevado à segunda potência, ou 2² ), que resultará 4</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Nesse momento, a fórmula se apresenta como =9+3*4</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multiplicação virá a seguir, que resultará 12. A fórmula então será 9+12</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Somados os valores, eis o resultado.</a:t>
            </a:r>
          </a:p>
          <a:p>
            <a:pPr marL="357188" indent="-342900" algn="just">
              <a:buFont typeface="+mj-lt"/>
              <a:buAutoNum type="arabicPeriod" startAt="3"/>
            </a:pPr>
            <a:r>
              <a:rPr lang="pt-BR" dirty="0">
                <a:latin typeface="Arial" panose="020B0604020202020204" pitchFamily="34" charset="0"/>
                <a:cs typeface="Arial" panose="020B0604020202020204" pitchFamily="34" charset="0"/>
              </a:rPr>
              <a:t>Agora execute, em B4, a função seguinte. O resultado será 8, pois aqui não haverá hierarquia.</a:t>
            </a:r>
          </a:p>
          <a:p>
            <a:pPr marL="357188" indent="-342900" algn="just">
              <a:buFont typeface="+mj-lt"/>
              <a:buAutoNum type="arabicPeriod" startAt="3"/>
            </a:pPr>
            <a:r>
              <a:rPr lang="pt-BR" dirty="0">
                <a:latin typeface="Arial" panose="020B0604020202020204" pitchFamily="34" charset="0"/>
                <a:cs typeface="Arial" panose="020B0604020202020204" pitchFamily="34" charset="0"/>
              </a:rPr>
              <a:t>Agora execute em B5 e B6, as funções seguintes. A primeira deu 11, a segunda, 15. Por quê ?</a:t>
            </a:r>
          </a:p>
        </p:txBody>
      </p:sp>
      <p:pic>
        <p:nvPicPr>
          <p:cNvPr id="9" name="Imagem 8"/>
          <p:cNvPicPr>
            <a:picLocks noChangeAspect="1"/>
          </p:cNvPicPr>
          <p:nvPr/>
        </p:nvPicPr>
        <p:blipFill>
          <a:blip r:embed="rId2"/>
          <a:stretch>
            <a:fillRect/>
          </a:stretch>
        </p:blipFill>
        <p:spPr>
          <a:xfrm>
            <a:off x="1020220" y="3276245"/>
            <a:ext cx="9028849" cy="3217861"/>
          </a:xfrm>
          <a:prstGeom prst="rect">
            <a:avLst/>
          </a:prstGeom>
        </p:spPr>
      </p:pic>
    </p:spTree>
    <p:extLst>
      <p:ext uri="{BB962C8B-B14F-4D97-AF65-F5344CB8AC3E}">
        <p14:creationId xmlns:p14="http://schemas.microsoft.com/office/powerpoint/2010/main" val="3827834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313932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resultados das duas equações anteriores foram diferentes porque o Excel dará prioridade ao que estiver dentro de parênteses. Na prática, na primeira equação, o Excel primeiro multiplicou 3*3 e depois somou o resultado a 2, o que resultou 11.</a:t>
            </a:r>
          </a:p>
          <a:p>
            <a:pPr indent="457200" algn="just"/>
            <a:r>
              <a:rPr lang="pt-BR" dirty="0">
                <a:latin typeface="Arial" panose="020B0604020202020204" pitchFamily="34" charset="0"/>
                <a:cs typeface="Arial" panose="020B0604020202020204" pitchFamily="34" charset="0"/>
              </a:rPr>
              <a:t>Já na segunda equação, o Excel deu prioridade à soma, por estar dentro de parênteses, ou seja, primeiro o programa somou 3 + 2, por estar entre parênteses e multiplicou o resultado por 3, o que resultou 15.</a:t>
            </a:r>
          </a:p>
          <a:p>
            <a:pPr indent="457200" algn="just"/>
            <a:r>
              <a:rPr lang="pt-BR" dirty="0">
                <a:latin typeface="Arial" panose="020B0604020202020204" pitchFamily="34" charset="0"/>
                <a:cs typeface="Arial" panose="020B0604020202020204" pitchFamily="34" charset="0"/>
              </a:rPr>
              <a:t>Nossa última equação mostra que você pode utilizar os parênteses mais de uma vez na mesma fórmula e ainda inserir parênteses dentro de parênteses. Ao executá-la, em B7, o denominador será determinado primeiro, pois está todo dentro de parênteses. O resultado das duas somas será multiplicado: 5*6=30. Depois, será a vez do numerador. A soma e a subtração terão prioridade e serão multiplicadas por 6, ou seja, 6*2 = 12. Nisso, 12/30, que resultará 0,4.</a:t>
            </a:r>
          </a:p>
        </p:txBody>
      </p:sp>
      <p:pic>
        <p:nvPicPr>
          <p:cNvPr id="2" name="Imagem 1"/>
          <p:cNvPicPr>
            <a:picLocks noChangeAspect="1"/>
          </p:cNvPicPr>
          <p:nvPr/>
        </p:nvPicPr>
        <p:blipFill>
          <a:blip r:embed="rId2"/>
          <a:stretch>
            <a:fillRect/>
          </a:stretch>
        </p:blipFill>
        <p:spPr>
          <a:xfrm>
            <a:off x="1099037" y="3830243"/>
            <a:ext cx="8871439" cy="2649688"/>
          </a:xfrm>
          <a:prstGeom prst="rect">
            <a:avLst/>
          </a:prstGeom>
        </p:spPr>
      </p:pic>
    </p:spTree>
    <p:extLst>
      <p:ext uri="{BB962C8B-B14F-4D97-AF65-F5344CB8AC3E}">
        <p14:creationId xmlns:p14="http://schemas.microsoft.com/office/powerpoint/2010/main" val="932360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p:cNvSpPr txBox="1"/>
          <p:nvPr/>
        </p:nvSpPr>
        <p:spPr>
          <a:xfrm>
            <a:off x="600461" y="690922"/>
            <a:ext cx="9457939"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determinados pontos do nosso curso, um desafio será passado a ser solucionado. No mercado de trabalho, planilhas serão solicitadas a serem montadas com base apenas em algumas poucas informações. É importante, nesse momento, saber interpretar o que é solicitado e montar uma planilha conforme o esperado, sem margem para erros e equívocos.</a:t>
            </a:r>
          </a:p>
          <a:p>
            <a:pPr indent="457200" algn="just"/>
            <a:r>
              <a:rPr lang="pt-BR" dirty="0">
                <a:latin typeface="Arial" panose="020B0604020202020204" pitchFamily="34" charset="0"/>
                <a:cs typeface="Arial" panose="020B0604020202020204" pitchFamily="34" charset="0"/>
              </a:rPr>
              <a:t>Crie uma nova planilha em nosso arquivo e considere o seguinte cenário:</a:t>
            </a:r>
          </a:p>
          <a:p>
            <a:pPr indent="457200" algn="just"/>
            <a:r>
              <a:rPr lang="pt-BR" dirty="0">
                <a:latin typeface="Arial" panose="020B0604020202020204" pitchFamily="34" charset="0"/>
                <a:cs typeface="Arial" panose="020B0604020202020204" pitchFamily="34" charset="0"/>
              </a:rPr>
              <a:t>Um empreendedor precisa atualizar seus funcionários no pacote office:</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25 funcionários em MS Word</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20 funcionários em MS Excel </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 funcionários em MS Power Point e </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12 funcionários em MS Access (O programa do Office que serve para elaborar bancos de dados e tabelas). Ele pediu uma cotação para 4 escolas, por aluno:</a:t>
            </a: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r>
              <a:rPr lang="pt-BR" dirty="0">
                <a:latin typeface="Arial" panose="020B0604020202020204" pitchFamily="34" charset="0"/>
                <a:cs typeface="Arial" panose="020B0604020202020204" pitchFamily="34" charset="0"/>
              </a:rPr>
              <a:t>Monte uma planilha que mostre ao empreendedor qual o total a ser investido por curso e nos 4 cursos,  em cada uma das escolas citadas.</a:t>
            </a:r>
          </a:p>
        </p:txBody>
      </p:sp>
      <p:graphicFrame>
        <p:nvGraphicFramePr>
          <p:cNvPr id="9" name="Tabela 8"/>
          <p:cNvGraphicFramePr>
            <a:graphicFrameLocks noGrp="1"/>
          </p:cNvGraphicFramePr>
          <p:nvPr>
            <p:extLst>
              <p:ext uri="{D42A27DB-BD31-4B8C-83A1-F6EECF244321}">
                <p14:modId xmlns:p14="http://schemas.microsoft.com/office/powerpoint/2010/main" val="368447923"/>
              </p:ext>
            </p:extLst>
          </p:nvPr>
        </p:nvGraphicFramePr>
        <p:xfrm>
          <a:off x="1556512" y="4032450"/>
          <a:ext cx="8128000" cy="1854200"/>
        </p:xfrm>
        <a:graphic>
          <a:graphicData uri="http://schemas.openxmlformats.org/drawingml/2006/table">
            <a:tbl>
              <a:tblPr firstRow="1" bandRow="1">
                <a:tableStyleId>{5C22544A-7EE6-4342-B048-85BDC9FD1C3A}</a:tableStyleId>
              </a:tblPr>
              <a:tblGrid>
                <a:gridCol w="1735328">
                  <a:extLst>
                    <a:ext uri="{9D8B030D-6E8A-4147-A177-3AD203B41FA5}">
                      <a16:colId xmlns:a16="http://schemas.microsoft.com/office/drawing/2014/main" val="3182569012"/>
                    </a:ext>
                  </a:extLst>
                </a:gridCol>
                <a:gridCol w="1515872">
                  <a:extLst>
                    <a:ext uri="{9D8B030D-6E8A-4147-A177-3AD203B41FA5}">
                      <a16:colId xmlns:a16="http://schemas.microsoft.com/office/drawing/2014/main" val="1784777087"/>
                    </a:ext>
                  </a:extLst>
                </a:gridCol>
                <a:gridCol w="1625600">
                  <a:extLst>
                    <a:ext uri="{9D8B030D-6E8A-4147-A177-3AD203B41FA5}">
                      <a16:colId xmlns:a16="http://schemas.microsoft.com/office/drawing/2014/main" val="2532130943"/>
                    </a:ext>
                  </a:extLst>
                </a:gridCol>
                <a:gridCol w="1625600">
                  <a:extLst>
                    <a:ext uri="{9D8B030D-6E8A-4147-A177-3AD203B41FA5}">
                      <a16:colId xmlns:a16="http://schemas.microsoft.com/office/drawing/2014/main" val="898833781"/>
                    </a:ext>
                  </a:extLst>
                </a:gridCol>
                <a:gridCol w="1625600">
                  <a:extLst>
                    <a:ext uri="{9D8B030D-6E8A-4147-A177-3AD203B41FA5}">
                      <a16:colId xmlns:a16="http://schemas.microsoft.com/office/drawing/2014/main" val="697507350"/>
                    </a:ext>
                  </a:extLst>
                </a:gridCol>
              </a:tblGrid>
              <a:tr h="370840">
                <a:tc>
                  <a:txBody>
                    <a:bodyPr/>
                    <a:lstStyle/>
                    <a:p>
                      <a:r>
                        <a:rPr lang="pt-BR" dirty="0"/>
                        <a:t>ESCOLA</a:t>
                      </a:r>
                    </a:p>
                  </a:txBody>
                  <a:tcPr/>
                </a:tc>
                <a:tc>
                  <a:txBody>
                    <a:bodyPr/>
                    <a:lstStyle/>
                    <a:p>
                      <a:r>
                        <a:rPr lang="pt-BR" dirty="0"/>
                        <a:t>MS WORD</a:t>
                      </a:r>
                    </a:p>
                  </a:txBody>
                  <a:tcPr/>
                </a:tc>
                <a:tc>
                  <a:txBody>
                    <a:bodyPr/>
                    <a:lstStyle/>
                    <a:p>
                      <a:r>
                        <a:rPr lang="pt-BR" dirty="0"/>
                        <a:t>MS EXCEL</a:t>
                      </a:r>
                    </a:p>
                  </a:txBody>
                  <a:tcPr/>
                </a:tc>
                <a:tc>
                  <a:txBody>
                    <a:bodyPr/>
                    <a:lstStyle/>
                    <a:p>
                      <a:r>
                        <a:rPr lang="pt-BR" dirty="0"/>
                        <a:t>MS PPOINT</a:t>
                      </a:r>
                    </a:p>
                  </a:txBody>
                  <a:tcPr/>
                </a:tc>
                <a:tc>
                  <a:txBody>
                    <a:bodyPr/>
                    <a:lstStyle/>
                    <a:p>
                      <a:r>
                        <a:rPr lang="pt-BR" dirty="0"/>
                        <a:t>MS ACCESS</a:t>
                      </a:r>
                    </a:p>
                  </a:txBody>
                  <a:tcPr/>
                </a:tc>
                <a:extLst>
                  <a:ext uri="{0D108BD9-81ED-4DB2-BD59-A6C34878D82A}">
                    <a16:rowId xmlns:a16="http://schemas.microsoft.com/office/drawing/2014/main" val="741233917"/>
                  </a:ext>
                </a:extLst>
              </a:tr>
              <a:tr h="370840">
                <a:tc>
                  <a:txBody>
                    <a:bodyPr/>
                    <a:lstStyle/>
                    <a:p>
                      <a:r>
                        <a:rPr lang="pt-BR" sz="1600" dirty="0" err="1"/>
                        <a:t>Microcops</a:t>
                      </a:r>
                      <a:endParaRPr lang="pt-BR" sz="1600" dirty="0"/>
                    </a:p>
                  </a:txBody>
                  <a:tcPr/>
                </a:tc>
                <a:tc>
                  <a:txBody>
                    <a:bodyPr/>
                    <a:lstStyle/>
                    <a:p>
                      <a:r>
                        <a:rPr lang="pt-BR" sz="1600" dirty="0"/>
                        <a:t>R$</a:t>
                      </a:r>
                      <a:r>
                        <a:rPr lang="pt-BR" sz="1600" baseline="0" dirty="0"/>
                        <a:t> 220,00</a:t>
                      </a:r>
                      <a:endParaRPr lang="pt-BR" sz="1600" dirty="0"/>
                    </a:p>
                  </a:txBody>
                  <a:tcPr/>
                </a:tc>
                <a:tc>
                  <a:txBody>
                    <a:bodyPr/>
                    <a:lstStyle/>
                    <a:p>
                      <a:r>
                        <a:rPr lang="pt-BR" sz="1600" dirty="0"/>
                        <a:t>R$ 260,00</a:t>
                      </a:r>
                    </a:p>
                  </a:txBody>
                  <a:tcPr/>
                </a:tc>
                <a:tc>
                  <a:txBody>
                    <a:bodyPr/>
                    <a:lstStyle/>
                    <a:p>
                      <a:r>
                        <a:rPr lang="pt-BR" sz="1600" dirty="0"/>
                        <a:t>R$ 110,00</a:t>
                      </a:r>
                    </a:p>
                  </a:txBody>
                  <a:tcPr/>
                </a:tc>
                <a:tc>
                  <a:txBody>
                    <a:bodyPr/>
                    <a:lstStyle/>
                    <a:p>
                      <a:r>
                        <a:rPr lang="pt-BR" sz="1600" dirty="0"/>
                        <a:t>R$ 310,00</a:t>
                      </a:r>
                    </a:p>
                  </a:txBody>
                  <a:tcPr/>
                </a:tc>
                <a:extLst>
                  <a:ext uri="{0D108BD9-81ED-4DB2-BD59-A6C34878D82A}">
                    <a16:rowId xmlns:a16="http://schemas.microsoft.com/office/drawing/2014/main" val="3147728978"/>
                  </a:ext>
                </a:extLst>
              </a:tr>
              <a:tr h="370840">
                <a:tc>
                  <a:txBody>
                    <a:bodyPr/>
                    <a:lstStyle/>
                    <a:p>
                      <a:r>
                        <a:rPr lang="pt-BR" sz="1600" dirty="0" err="1"/>
                        <a:t>Microlines</a:t>
                      </a:r>
                      <a:endParaRPr lang="pt-BR" sz="1600" dirty="0"/>
                    </a:p>
                  </a:txBody>
                  <a:tcPr/>
                </a:tc>
                <a:tc>
                  <a:txBody>
                    <a:bodyPr/>
                    <a:lstStyle/>
                    <a:p>
                      <a:r>
                        <a:rPr lang="pt-BR" sz="1600" dirty="0"/>
                        <a:t>R$ 217,50</a:t>
                      </a:r>
                    </a:p>
                  </a:txBody>
                  <a:tcPr/>
                </a:tc>
                <a:tc>
                  <a:txBody>
                    <a:bodyPr/>
                    <a:lstStyle/>
                    <a:p>
                      <a:r>
                        <a:rPr lang="pt-BR" sz="1600" dirty="0"/>
                        <a:t>R$ 270,00</a:t>
                      </a:r>
                    </a:p>
                  </a:txBody>
                  <a:tcPr/>
                </a:tc>
                <a:tc>
                  <a:txBody>
                    <a:bodyPr/>
                    <a:lstStyle/>
                    <a:p>
                      <a:r>
                        <a:rPr lang="pt-BR" sz="1600" dirty="0"/>
                        <a:t>R$ 120,00</a:t>
                      </a:r>
                    </a:p>
                  </a:txBody>
                  <a:tcPr/>
                </a:tc>
                <a:tc>
                  <a:txBody>
                    <a:bodyPr/>
                    <a:lstStyle/>
                    <a:p>
                      <a:r>
                        <a:rPr lang="pt-BR" sz="1600" dirty="0"/>
                        <a:t>R$ 280,00</a:t>
                      </a:r>
                    </a:p>
                  </a:txBody>
                  <a:tcPr/>
                </a:tc>
                <a:extLst>
                  <a:ext uri="{0D108BD9-81ED-4DB2-BD59-A6C34878D82A}">
                    <a16:rowId xmlns:a16="http://schemas.microsoft.com/office/drawing/2014/main" val="2678616404"/>
                  </a:ext>
                </a:extLst>
              </a:tr>
              <a:tr h="370840">
                <a:tc>
                  <a:txBody>
                    <a:bodyPr/>
                    <a:lstStyle/>
                    <a:p>
                      <a:r>
                        <a:rPr lang="pt-BR" sz="1600" dirty="0" err="1"/>
                        <a:t>Microstars</a:t>
                      </a:r>
                      <a:endParaRPr lang="pt-BR" sz="1600" dirty="0"/>
                    </a:p>
                  </a:txBody>
                  <a:tcPr/>
                </a:tc>
                <a:tc>
                  <a:txBody>
                    <a:bodyPr/>
                    <a:lstStyle/>
                    <a:p>
                      <a:r>
                        <a:rPr lang="pt-BR" sz="1600" dirty="0"/>
                        <a:t>R$ 222,50</a:t>
                      </a:r>
                    </a:p>
                  </a:txBody>
                  <a:tcPr/>
                </a:tc>
                <a:tc>
                  <a:txBody>
                    <a:bodyPr/>
                    <a:lstStyle/>
                    <a:p>
                      <a:r>
                        <a:rPr lang="pt-BR" sz="1600" dirty="0"/>
                        <a:t>R$ 250,00</a:t>
                      </a:r>
                    </a:p>
                  </a:txBody>
                  <a:tcPr/>
                </a:tc>
                <a:tc>
                  <a:txBody>
                    <a:bodyPr/>
                    <a:lstStyle/>
                    <a:p>
                      <a:r>
                        <a:rPr lang="pt-BR" sz="1600" dirty="0"/>
                        <a:t>R$ 125,00</a:t>
                      </a:r>
                    </a:p>
                  </a:txBody>
                  <a:tcPr/>
                </a:tc>
                <a:tc>
                  <a:txBody>
                    <a:bodyPr/>
                    <a:lstStyle/>
                    <a:p>
                      <a:r>
                        <a:rPr lang="pt-BR" sz="1600" dirty="0"/>
                        <a:t>R$ 300,00</a:t>
                      </a:r>
                    </a:p>
                  </a:txBody>
                  <a:tcPr/>
                </a:tc>
                <a:extLst>
                  <a:ext uri="{0D108BD9-81ED-4DB2-BD59-A6C34878D82A}">
                    <a16:rowId xmlns:a16="http://schemas.microsoft.com/office/drawing/2014/main" val="711962806"/>
                  </a:ext>
                </a:extLst>
              </a:tr>
              <a:tr h="370840">
                <a:tc>
                  <a:txBody>
                    <a:bodyPr/>
                    <a:lstStyle/>
                    <a:p>
                      <a:r>
                        <a:rPr lang="pt-BR" sz="1600" dirty="0" err="1"/>
                        <a:t>Microwork</a:t>
                      </a:r>
                      <a:endParaRPr lang="pt-BR" sz="1600" dirty="0"/>
                    </a:p>
                  </a:txBody>
                  <a:tcPr/>
                </a:tc>
                <a:tc>
                  <a:txBody>
                    <a:bodyPr/>
                    <a:lstStyle/>
                    <a:p>
                      <a:r>
                        <a:rPr lang="pt-BR" sz="1600" dirty="0"/>
                        <a:t>R$ 215,00</a:t>
                      </a:r>
                    </a:p>
                  </a:txBody>
                  <a:tcPr/>
                </a:tc>
                <a:tc>
                  <a:txBody>
                    <a:bodyPr/>
                    <a:lstStyle/>
                    <a:p>
                      <a:r>
                        <a:rPr lang="pt-BR" sz="1600" dirty="0"/>
                        <a:t>R$ 265,00</a:t>
                      </a:r>
                    </a:p>
                  </a:txBody>
                  <a:tcPr/>
                </a:tc>
                <a:tc>
                  <a:txBody>
                    <a:bodyPr/>
                    <a:lstStyle/>
                    <a:p>
                      <a:r>
                        <a:rPr lang="pt-BR" sz="1600" dirty="0"/>
                        <a:t>R$ 130,00</a:t>
                      </a:r>
                    </a:p>
                  </a:txBody>
                  <a:tcPr/>
                </a:tc>
                <a:tc>
                  <a:txBody>
                    <a:bodyPr/>
                    <a:lstStyle/>
                    <a:p>
                      <a:r>
                        <a:rPr lang="pt-BR" sz="1600" dirty="0"/>
                        <a:t>R$</a:t>
                      </a:r>
                      <a:r>
                        <a:rPr lang="pt-BR" sz="1600" baseline="0" dirty="0"/>
                        <a:t> 287,50</a:t>
                      </a:r>
                      <a:endParaRPr lang="pt-BR" sz="1600" dirty="0"/>
                    </a:p>
                  </a:txBody>
                  <a:tcPr/>
                </a:tc>
                <a:extLst>
                  <a:ext uri="{0D108BD9-81ED-4DB2-BD59-A6C34878D82A}">
                    <a16:rowId xmlns:a16="http://schemas.microsoft.com/office/drawing/2014/main" val="223873501"/>
                  </a:ext>
                </a:extLst>
              </a:tr>
            </a:tbl>
          </a:graphicData>
        </a:graphic>
      </p:graphicFrame>
    </p:spTree>
    <p:extLst>
      <p:ext uri="{BB962C8B-B14F-4D97-AF65-F5344CB8AC3E}">
        <p14:creationId xmlns:p14="http://schemas.microsoft.com/office/powerpoint/2010/main" val="417824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20723" y="1606581"/>
            <a:ext cx="10049854" cy="3733800"/>
          </a:xfrm>
          <a:prstGeom prst="rect">
            <a:avLst/>
          </a:prstGeom>
        </p:spPr>
      </p:pic>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Solução com Sugestão de Layout</a:t>
            </a:r>
          </a:p>
        </p:txBody>
      </p:sp>
      <p:sp>
        <p:nvSpPr>
          <p:cNvPr id="9" name="CaixaDeTexto 8"/>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Neste primeiro desafio, não se preocupe se você não criou um Layout semelhante, o importante é que os resultados estejam corretos. Mas fique atento aos próximos desafios e procure fazer sempre um layout profissional.</a:t>
            </a: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p:txBody>
      </p:sp>
      <p:sp>
        <p:nvSpPr>
          <p:cNvPr id="10" name="CaixaDeTexto 9"/>
          <p:cNvSpPr txBox="1"/>
          <p:nvPr/>
        </p:nvSpPr>
        <p:spPr>
          <a:xfrm>
            <a:off x="600462" y="5320578"/>
            <a:ext cx="10170116" cy="646331"/>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Nosso arquivo já conta </a:t>
            </a:r>
            <a:r>
              <a:rPr lang="pt-BR">
                <a:latin typeface="Arial" panose="020B0604020202020204" pitchFamily="34" charset="0"/>
                <a:cs typeface="Arial" panose="020B0604020202020204" pitchFamily="34" charset="0"/>
              </a:rPr>
              <a:t>com 4 </a:t>
            </a:r>
            <a:r>
              <a:rPr lang="pt-BR" dirty="0">
                <a:latin typeface="Arial" panose="020B0604020202020204" pitchFamily="34" charset="0"/>
                <a:cs typeface="Arial" panose="020B0604020202020204" pitchFamily="34" charset="0"/>
              </a:rPr>
              <a:t>planilhas !</a:t>
            </a:r>
          </a:p>
          <a:p>
            <a:pPr algn="ctr"/>
            <a:r>
              <a:rPr lang="pt-BR" dirty="0">
                <a:latin typeface="Arial" panose="020B0604020202020204" pitchFamily="34" charset="0"/>
                <a:cs typeface="Arial" panose="020B0604020202020204" pitchFamily="34" charset="0"/>
              </a:rPr>
              <a:t>Dúvidas ?</a:t>
            </a:r>
          </a:p>
        </p:txBody>
      </p:sp>
    </p:spTree>
    <p:extLst>
      <p:ext uri="{BB962C8B-B14F-4D97-AF65-F5344CB8AC3E}">
        <p14:creationId xmlns:p14="http://schemas.microsoft.com/office/powerpoint/2010/main" val="315026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9" name="CaixaDeTexto 8"/>
          <p:cNvSpPr txBox="1"/>
          <p:nvPr/>
        </p:nvSpPr>
        <p:spPr>
          <a:xfrm>
            <a:off x="600461" y="690922"/>
            <a:ext cx="10170116"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Uma grande vantagem de trabalhar com referências é que elas facilitam as simulações, recálculos, cópias, etc. Para ter uma noção melhor do que estamos falando, abra uma nova aba no nosso arquivo, com o nome Material Escolar, e monte a planilha abaixo. Obs.: As células E11 e F11 NÃO estão mescladas: digite o texto em E11, ele vai ultrapassar o limite da célula, deixe assim, por hora.</a:t>
            </a:r>
          </a:p>
          <a:p>
            <a:pPr indent="457200" algn="just"/>
            <a:r>
              <a:rPr lang="pt-BR" dirty="0">
                <a:latin typeface="Arial" panose="020B0604020202020204" pitchFamily="34" charset="0"/>
                <a:cs typeface="Arial" panose="020B0604020202020204" pitchFamily="34" charset="0"/>
              </a:rPr>
              <a:t>Esta já é nossa 5ª planilha !</a:t>
            </a:r>
          </a:p>
        </p:txBody>
      </p:sp>
      <p:pic>
        <p:nvPicPr>
          <p:cNvPr id="10" name="Imagem 9"/>
          <p:cNvPicPr>
            <a:picLocks noChangeAspect="1"/>
          </p:cNvPicPr>
          <p:nvPr/>
        </p:nvPicPr>
        <p:blipFill>
          <a:blip r:embed="rId2"/>
          <a:stretch>
            <a:fillRect/>
          </a:stretch>
        </p:blipFill>
        <p:spPr>
          <a:xfrm>
            <a:off x="668214" y="2374909"/>
            <a:ext cx="9284677" cy="4105021"/>
          </a:xfrm>
          <a:prstGeom prst="rect">
            <a:avLst/>
          </a:prstGeom>
        </p:spPr>
      </p:pic>
    </p:spTree>
    <p:extLst>
      <p:ext uri="{BB962C8B-B14F-4D97-AF65-F5344CB8AC3E}">
        <p14:creationId xmlns:p14="http://schemas.microsoft.com/office/powerpoint/2010/main" val="3695690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397031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Apresentando as referências, como prometido !</a:t>
            </a:r>
          </a:p>
          <a:p>
            <a:pPr indent="457200" algn="just"/>
            <a:r>
              <a:rPr lang="pt-BR" dirty="0">
                <a:latin typeface="Arial" panose="020B0604020202020204" pitchFamily="34" charset="0"/>
                <a:cs typeface="Arial" panose="020B0604020202020204" pitchFamily="34" charset="0"/>
              </a:rPr>
              <a:t>Vamos começar pela chamada referência relativa: após um primeiro cálculo, se as células seguintes pedirem os mesmos cálculos, cada cálculo em uma linha correspondente, podemos utilizar este recurso, que se resume a uma cópia de uma fórmula que será ajustada automaticamente aos números das linhas.</a:t>
            </a:r>
          </a:p>
          <a:p>
            <a:pPr marL="804863" indent="-342900" algn="just">
              <a:buFont typeface="+mj-lt"/>
              <a:buAutoNum type="arabicPeriod"/>
            </a:pPr>
            <a:r>
              <a:rPr lang="pt-BR" dirty="0">
                <a:latin typeface="Arial" panose="020B0604020202020204" pitchFamily="34" charset="0"/>
                <a:cs typeface="Arial" panose="020B0604020202020204" pitchFamily="34" charset="0"/>
              </a:rPr>
              <a:t>Posicione o cursor em D5 e execute a multiplicação para descobrir o total gasto com os lápis, sem desconto.</a:t>
            </a:r>
          </a:p>
          <a:p>
            <a:pPr marL="804863" indent="-342900" algn="just">
              <a:buFont typeface="+mj-lt"/>
              <a:buAutoNum type="arabicPeriod"/>
            </a:pPr>
            <a:r>
              <a:rPr lang="pt-BR" dirty="0">
                <a:latin typeface="Arial" panose="020B0604020202020204" pitchFamily="34" charset="0"/>
                <a:cs typeface="Arial" panose="020B0604020202020204" pitchFamily="34" charset="0"/>
              </a:rPr>
              <a:t>Repare nas operações seguintes: cada item tem seu preço e sua quantidade, cada um em uma linha específica. Aqui, podemos utilizar a referência relativa. Para isso, com o cursor ainda em D5, leve o cursor do mouse até a parte inferior direita da célula. Se notarem com atenção, o cursor do Excel já possuí uma marcação, um pequeno quadrado nessa parte inferior direita. O cursor do mouse se transformará em um símbolo de adição (+), quando posicionado em cima desse quadrado. </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2"/>
          <a:stretch>
            <a:fillRect/>
          </a:stretch>
        </p:blipFill>
        <p:spPr>
          <a:xfrm>
            <a:off x="1517904" y="4306824"/>
            <a:ext cx="8229600" cy="2356294"/>
          </a:xfrm>
          <a:prstGeom prst="rect">
            <a:avLst/>
          </a:prstGeom>
        </p:spPr>
      </p:pic>
    </p:spTree>
    <p:extLst>
      <p:ext uri="{BB962C8B-B14F-4D97-AF65-F5344CB8AC3E}">
        <p14:creationId xmlns:p14="http://schemas.microsoft.com/office/powerpoint/2010/main" val="395554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sp>
        <p:nvSpPr>
          <p:cNvPr id="8" name="CaixaDeTexto 7"/>
          <p:cNvSpPr txBox="1"/>
          <p:nvPr/>
        </p:nvSpPr>
        <p:spPr>
          <a:xfrm>
            <a:off x="600462" y="690922"/>
            <a:ext cx="10170114"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A interface de trabalho do Microsoft Excel é mostrada na figura a seguir :</a:t>
            </a:r>
          </a:p>
        </p:txBody>
      </p:sp>
      <p:pic>
        <p:nvPicPr>
          <p:cNvPr id="2" name="Imagem 1"/>
          <p:cNvPicPr>
            <a:picLocks noChangeAspect="1"/>
          </p:cNvPicPr>
          <p:nvPr/>
        </p:nvPicPr>
        <p:blipFill>
          <a:blip r:embed="rId2"/>
          <a:stretch>
            <a:fillRect/>
          </a:stretch>
        </p:blipFill>
        <p:spPr>
          <a:xfrm>
            <a:off x="737118" y="1060255"/>
            <a:ext cx="10033458" cy="4709610"/>
          </a:xfrm>
          <a:prstGeom prst="rect">
            <a:avLst/>
          </a:prstGeom>
        </p:spPr>
      </p:pic>
    </p:spTree>
    <p:extLst>
      <p:ext uri="{BB962C8B-B14F-4D97-AF65-F5344CB8AC3E}">
        <p14:creationId xmlns:p14="http://schemas.microsoft.com/office/powerpoint/2010/main" val="96852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308324"/>
          </a:xfrm>
          <a:prstGeom prst="rect">
            <a:avLst/>
          </a:prstGeom>
          <a:noFill/>
        </p:spPr>
        <p:txBody>
          <a:bodyPr wrap="square" rtlCol="0">
            <a:spAutoFit/>
          </a:bodyPr>
          <a:lstStyle/>
          <a:p>
            <a:pPr marL="895350" indent="-342900" algn="just">
              <a:buFont typeface="+mj-lt"/>
              <a:buAutoNum type="arabicPeriod" startAt="3"/>
            </a:pPr>
            <a:r>
              <a:rPr lang="pt-BR" dirty="0">
                <a:latin typeface="Arial" panose="020B0604020202020204" pitchFamily="34" charset="0"/>
                <a:cs typeface="Arial" panose="020B0604020202020204" pitchFamily="34" charset="0"/>
              </a:rPr>
              <a:t>Quando o cursor do mouse se transformar no símbolo de adição, pressione e mantenha pressionado o botão esquerdo do mouse e arraste o cursor para baixo, de D5 até D10. Todos os cálculos serão feitos automaticamente. Selecione as células e repare na barra de fórmulas. Todas as fórmulas estarão corretamente inseridas.</a:t>
            </a:r>
          </a:p>
          <a:p>
            <a:pPr marL="895350" indent="-342900" algn="just">
              <a:buFont typeface="+mj-lt"/>
              <a:buAutoNum type="arabicPeriod" startAt="3"/>
            </a:pPr>
            <a:r>
              <a:rPr lang="pt-BR" dirty="0">
                <a:latin typeface="Arial" panose="020B0604020202020204" pitchFamily="34" charset="0"/>
                <a:cs typeface="Arial" panose="020B0604020202020204" pitchFamily="34" charset="0"/>
              </a:rPr>
              <a:t>A loja dará um único desconto a todos os itens, conforme exibido na célula mesclada D5. Nesse caso, não podemos utilizar a referência relativa, pois um dos operadores em todas as operações será sempre o mesmo, no mesmo lugar. Aqui, utilizaremos a chamada referência absoluta. Posicione o cursor do Excel em F5.</a:t>
            </a:r>
          </a:p>
        </p:txBody>
      </p:sp>
      <p:pic>
        <p:nvPicPr>
          <p:cNvPr id="9" name="Imagem 8"/>
          <p:cNvPicPr>
            <a:picLocks noChangeAspect="1"/>
          </p:cNvPicPr>
          <p:nvPr/>
        </p:nvPicPr>
        <p:blipFill>
          <a:blip r:embed="rId2"/>
          <a:stretch>
            <a:fillRect/>
          </a:stretch>
        </p:blipFill>
        <p:spPr>
          <a:xfrm>
            <a:off x="1589152" y="2999246"/>
            <a:ext cx="8460104" cy="3502138"/>
          </a:xfrm>
          <a:prstGeom prst="rect">
            <a:avLst/>
          </a:prstGeom>
        </p:spPr>
      </p:pic>
    </p:spTree>
    <p:extLst>
      <p:ext uri="{BB962C8B-B14F-4D97-AF65-F5344CB8AC3E}">
        <p14:creationId xmlns:p14="http://schemas.microsoft.com/office/powerpoint/2010/main" val="3047771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585323"/>
          </a:xfrm>
          <a:prstGeom prst="rect">
            <a:avLst/>
          </a:prstGeom>
          <a:noFill/>
        </p:spPr>
        <p:txBody>
          <a:bodyPr wrap="square" rtlCol="0">
            <a:spAutoFit/>
          </a:bodyPr>
          <a:lstStyle/>
          <a:p>
            <a:pPr marL="895350" indent="-342900" algn="just">
              <a:buFont typeface="+mj-lt"/>
              <a:buAutoNum type="arabicPeriod" startAt="5"/>
            </a:pPr>
            <a:r>
              <a:rPr lang="pt-BR" dirty="0">
                <a:latin typeface="Arial" panose="020B0604020202020204" pitchFamily="34" charset="0"/>
                <a:cs typeface="Arial" panose="020B0604020202020204" pitchFamily="34" charset="0"/>
              </a:rPr>
              <a:t>Digite a Fórmula </a:t>
            </a:r>
            <a:r>
              <a:rPr lang="pt-BR" b="1" dirty="0">
                <a:latin typeface="Arial" panose="020B0604020202020204" pitchFamily="34" charset="0"/>
                <a:cs typeface="Arial" panose="020B0604020202020204" pitchFamily="34" charset="0"/>
              </a:rPr>
              <a:t>=D5-D5*E5. </a:t>
            </a:r>
            <a:r>
              <a:rPr lang="pt-BR" dirty="0">
                <a:latin typeface="Arial" panose="020B0604020202020204" pitchFamily="34" charset="0"/>
                <a:cs typeface="Arial" panose="020B0604020202020204" pitchFamily="34" charset="0"/>
              </a:rPr>
              <a:t>Não utilizaremos parênteses aqui porque a multiplicação tem prioridade sobre a soma por default, conforme vimos anteriormente.</a:t>
            </a:r>
          </a:p>
          <a:p>
            <a:pPr marL="895350" indent="-342900" algn="just">
              <a:buFont typeface="+mj-lt"/>
              <a:buAutoNum type="arabicPeriod" startAt="5"/>
            </a:pPr>
            <a:r>
              <a:rPr lang="pt-BR" dirty="0">
                <a:latin typeface="Arial" panose="020B0604020202020204" pitchFamily="34" charset="0"/>
                <a:cs typeface="Arial" panose="020B0604020202020204" pitchFamily="34" charset="0"/>
              </a:rPr>
              <a:t>A referência absoluta se dará ao copiarmos uma fórmula que não tenha parte do seu conteúdo ( ou todo ele ) modificada, através da inserção da âncoras ( representadas pelo símbolo $ ) na frente da linha ou da coluna ( ou ambas ), o que fixará o endereço representado por elas, mantendo o mesmo inalterado. Tomando isso como base, na mesma </a:t>
            </a:r>
            <a:r>
              <a:rPr lang="pt-BR">
                <a:latin typeface="Arial" panose="020B0604020202020204" pitchFamily="34" charset="0"/>
                <a:cs typeface="Arial" panose="020B0604020202020204" pitchFamily="34" charset="0"/>
              </a:rPr>
              <a:t>célula F5</a:t>
            </a:r>
            <a:r>
              <a:rPr lang="pt-BR" dirty="0">
                <a:latin typeface="Arial" panose="020B0604020202020204" pitchFamily="34" charset="0"/>
                <a:cs typeface="Arial" panose="020B0604020202020204" pitchFamily="34" charset="0"/>
              </a:rPr>
              <a:t>, altere a fórmula para </a:t>
            </a:r>
            <a:r>
              <a:rPr lang="pt-BR" b="1">
                <a:latin typeface="Arial" panose="020B0604020202020204" pitchFamily="34" charset="0"/>
                <a:cs typeface="Arial" panose="020B0604020202020204" pitchFamily="34" charset="0"/>
              </a:rPr>
              <a:t>=D5-D5*E$5</a:t>
            </a:r>
            <a:r>
              <a:rPr lang="pt-BR" b="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Como a coluna será sempre a mesma, não é necessário aplicar a âncora nela.</a:t>
            </a:r>
          </a:p>
          <a:p>
            <a:pPr marL="895350" indent="-342900" algn="just">
              <a:buFont typeface="+mj-lt"/>
              <a:buAutoNum type="arabicPeriod" startAt="5"/>
            </a:pPr>
            <a:r>
              <a:rPr lang="pt-BR" dirty="0">
                <a:latin typeface="Arial" panose="020B0604020202020204" pitchFamily="34" charset="0"/>
                <a:cs typeface="Arial" panose="020B0604020202020204" pitchFamily="34" charset="0"/>
              </a:rPr>
              <a:t>Faça a cópia, da mesma maneira como foi feita no item 3, aqui, na coluna F.</a:t>
            </a:r>
          </a:p>
        </p:txBody>
      </p:sp>
      <p:pic>
        <p:nvPicPr>
          <p:cNvPr id="9" name="Imagem 8"/>
          <p:cNvPicPr>
            <a:picLocks noChangeAspect="1"/>
          </p:cNvPicPr>
          <p:nvPr/>
        </p:nvPicPr>
        <p:blipFill>
          <a:blip r:embed="rId2"/>
          <a:stretch>
            <a:fillRect/>
          </a:stretch>
        </p:blipFill>
        <p:spPr>
          <a:xfrm>
            <a:off x="1627632" y="3276245"/>
            <a:ext cx="8412480" cy="3206852"/>
          </a:xfrm>
          <a:prstGeom prst="rect">
            <a:avLst/>
          </a:prstGeom>
        </p:spPr>
      </p:pic>
    </p:spTree>
    <p:extLst>
      <p:ext uri="{BB962C8B-B14F-4D97-AF65-F5344CB8AC3E}">
        <p14:creationId xmlns:p14="http://schemas.microsoft.com/office/powerpoint/2010/main" val="3178143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marL="895350" indent="-342900" algn="just">
              <a:buFont typeface="+mj-lt"/>
              <a:buAutoNum type="arabicPeriod" startAt="8"/>
            </a:pPr>
            <a:r>
              <a:rPr lang="pt-BR" dirty="0">
                <a:latin typeface="Arial" panose="020B0604020202020204" pitchFamily="34" charset="0"/>
                <a:cs typeface="Arial" panose="020B0604020202020204" pitchFamily="34" charset="0"/>
              </a:rPr>
              <a:t>Calcule o total em B11. Mescle e aplique uma cor de fundo escura em C11 e D11, não é necessário somar os resultados dessas colunas.</a:t>
            </a:r>
          </a:p>
          <a:p>
            <a:pPr marL="895350" indent="-342900" algn="just">
              <a:buFont typeface="+mj-lt"/>
              <a:buAutoNum type="arabicPeriod" startAt="8"/>
            </a:pPr>
            <a:r>
              <a:rPr lang="pt-BR" dirty="0">
                <a:latin typeface="Arial" panose="020B0604020202020204" pitchFamily="34" charset="0"/>
                <a:cs typeface="Arial" panose="020B0604020202020204" pitchFamily="34" charset="0"/>
              </a:rPr>
              <a:t>Em E11, o texto Total a Pagar está excedendo a largura da coluna. Não queremos mesclar a célula e precisamos completar a planilha com o total a pagar da nota, certo ? Então, não podemos usar o recurso de quebra de texto aqui. Mas, mantendo E11 selecionada, vamos voltar ao mesmo lugar das quebras, o indicador da caixa de diálogo do grupo Alinhamento.</a:t>
            </a:r>
          </a:p>
        </p:txBody>
      </p:sp>
      <p:pic>
        <p:nvPicPr>
          <p:cNvPr id="9" name="Imagem 8"/>
          <p:cNvPicPr>
            <a:picLocks noChangeAspect="1"/>
          </p:cNvPicPr>
          <p:nvPr/>
        </p:nvPicPr>
        <p:blipFill>
          <a:blip r:embed="rId2"/>
          <a:stretch>
            <a:fillRect/>
          </a:stretch>
        </p:blipFill>
        <p:spPr>
          <a:xfrm>
            <a:off x="6858000" y="2540317"/>
            <a:ext cx="3838384" cy="3247835"/>
          </a:xfrm>
          <a:prstGeom prst="rect">
            <a:avLst/>
          </a:prstGeom>
        </p:spPr>
      </p:pic>
      <p:sp>
        <p:nvSpPr>
          <p:cNvPr id="10" name="CaixaDeTexto 9"/>
          <p:cNvSpPr txBox="1"/>
          <p:nvPr/>
        </p:nvSpPr>
        <p:spPr>
          <a:xfrm>
            <a:off x="1161288" y="2603375"/>
            <a:ext cx="5605272" cy="2585323"/>
          </a:xfrm>
          <a:prstGeom prst="rect">
            <a:avLst/>
          </a:prstGeom>
          <a:noFill/>
        </p:spPr>
        <p:txBody>
          <a:bodyPr wrap="square" rtlCol="0">
            <a:spAutoFit/>
          </a:bodyPr>
          <a:lstStyle/>
          <a:p>
            <a:pPr marL="342900" indent="-342900" algn="just">
              <a:buFont typeface="+mj-lt"/>
              <a:buAutoNum type="arabicPeriod" startAt="10"/>
            </a:pPr>
            <a:r>
              <a:rPr lang="pt-BR" dirty="0"/>
              <a:t>É aqui que utilizaremos a caixa Reduzir para caber: Este recurso reduz a fonte ao limite da célula, automaticamente,  para que a mesma não interfira no Layout da planilha. Não esqueça de centralizar o texto, vertical e horizontalmente, mesmo com a célula não mesclada.</a:t>
            </a:r>
          </a:p>
          <a:p>
            <a:pPr marL="342900" indent="-342900" algn="just">
              <a:buFont typeface="+mj-lt"/>
              <a:buAutoNum type="arabicPeriod" startAt="10"/>
            </a:pPr>
            <a:r>
              <a:rPr lang="pt-BR" dirty="0"/>
              <a:t>Agora, calcule o total a pagar da planilha.</a:t>
            </a:r>
          </a:p>
          <a:p>
            <a:pPr algn="just"/>
            <a:endParaRPr lang="pt-BR" dirty="0"/>
          </a:p>
          <a:p>
            <a:pPr algn="just"/>
            <a:r>
              <a:rPr lang="pt-BR" dirty="0"/>
              <a:t>E aqui terminamos nossa quinta planilha !</a:t>
            </a:r>
          </a:p>
        </p:txBody>
      </p:sp>
    </p:spTree>
    <p:extLst>
      <p:ext uri="{BB962C8B-B14F-4D97-AF65-F5344CB8AC3E}">
        <p14:creationId xmlns:p14="http://schemas.microsoft.com/office/powerpoint/2010/main" val="251495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Quinta planilha completa</a:t>
            </a:r>
          </a:p>
        </p:txBody>
      </p:sp>
      <p:sp>
        <p:nvSpPr>
          <p:cNvPr id="8" name="CaixaDeTexto 7"/>
          <p:cNvSpPr txBox="1"/>
          <p:nvPr/>
        </p:nvSpPr>
        <p:spPr>
          <a:xfrm>
            <a:off x="600461" y="690922"/>
            <a:ext cx="10170116" cy="369332"/>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Dúvidas ?</a:t>
            </a:r>
          </a:p>
        </p:txBody>
      </p:sp>
      <p:pic>
        <p:nvPicPr>
          <p:cNvPr id="9" name="Imagem 8"/>
          <p:cNvPicPr>
            <a:picLocks noChangeAspect="1"/>
          </p:cNvPicPr>
          <p:nvPr/>
        </p:nvPicPr>
        <p:blipFill>
          <a:blip r:embed="rId2"/>
          <a:stretch>
            <a:fillRect/>
          </a:stretch>
        </p:blipFill>
        <p:spPr>
          <a:xfrm>
            <a:off x="694943" y="1060254"/>
            <a:ext cx="10075633" cy="4810194"/>
          </a:xfrm>
          <a:prstGeom prst="rect">
            <a:avLst/>
          </a:prstGeom>
        </p:spPr>
      </p:pic>
    </p:spTree>
    <p:extLst>
      <p:ext uri="{BB962C8B-B14F-4D97-AF65-F5344CB8AC3E}">
        <p14:creationId xmlns:p14="http://schemas.microsoft.com/office/powerpoint/2010/main" val="3361030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pic>
        <p:nvPicPr>
          <p:cNvPr id="8" name="Imagem 7"/>
          <p:cNvPicPr>
            <a:picLocks noChangeAspect="1"/>
          </p:cNvPicPr>
          <p:nvPr/>
        </p:nvPicPr>
        <p:blipFill>
          <a:blip r:embed="rId2"/>
          <a:stretch>
            <a:fillRect/>
          </a:stretch>
        </p:blipFill>
        <p:spPr>
          <a:xfrm>
            <a:off x="704087" y="1337253"/>
            <a:ext cx="9317737" cy="5154987"/>
          </a:xfrm>
          <a:prstGeom prst="rect">
            <a:avLst/>
          </a:prstGeom>
        </p:spPr>
      </p:pic>
      <p:sp>
        <p:nvSpPr>
          <p:cNvPr id="9" name="CaixaDeTexto 8"/>
          <p:cNvSpPr txBox="1"/>
          <p:nvPr/>
        </p:nvSpPr>
        <p:spPr>
          <a:xfrm>
            <a:off x="600461" y="690922"/>
            <a:ext cx="10170116" cy="646331"/>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Crie uma planilha como esta em nosso arquivo, nomeie-a como Boletim Escolar e elabore uma fórmula que traga as médias do aluno no boletim :</a:t>
            </a:r>
          </a:p>
        </p:txBody>
      </p:sp>
    </p:spTree>
    <p:extLst>
      <p:ext uri="{BB962C8B-B14F-4D97-AF65-F5344CB8AC3E}">
        <p14:creationId xmlns:p14="http://schemas.microsoft.com/office/powerpoint/2010/main" val="432608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690465" y="1337253"/>
            <a:ext cx="9339944" cy="5194176"/>
          </a:xfrm>
          <a:prstGeom prst="rect">
            <a:avLst/>
          </a:prstGeom>
        </p:spPr>
      </p:pic>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9" name="CaixaDeTexto 8"/>
          <p:cNvSpPr txBox="1"/>
          <p:nvPr/>
        </p:nvSpPr>
        <p:spPr>
          <a:xfrm>
            <a:off x="600461" y="690922"/>
            <a:ext cx="10170116" cy="646331"/>
          </a:xfrm>
          <a:prstGeom prst="rect">
            <a:avLst/>
          </a:prstGeom>
          <a:noFill/>
        </p:spPr>
        <p:txBody>
          <a:bodyPr wrap="square" rtlCol="0">
            <a:spAutoFit/>
          </a:bodyPr>
          <a:lstStyle/>
          <a:p>
            <a:pPr marL="804863" indent="-342900" algn="just">
              <a:buFont typeface="+mj-lt"/>
              <a:buAutoNum type="arabicPeriod" startAt="2"/>
            </a:pPr>
            <a:r>
              <a:rPr lang="pt-BR" dirty="0">
                <a:latin typeface="Arial" panose="020B0604020202020204" pitchFamily="34" charset="0"/>
                <a:cs typeface="Arial" panose="020B0604020202020204" pitchFamily="34" charset="0"/>
              </a:rPr>
              <a:t>Crie uma planilha como esta em nosso arquivo, nomeie-a como Loja de futebol e elabore as fórmulas que tragam os resultados solicitados:</a:t>
            </a:r>
          </a:p>
        </p:txBody>
      </p:sp>
    </p:spTree>
    <p:extLst>
      <p:ext uri="{BB962C8B-B14F-4D97-AF65-F5344CB8AC3E}">
        <p14:creationId xmlns:p14="http://schemas.microsoft.com/office/powerpoint/2010/main" val="426204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Respostas – Exercício 1</a:t>
            </a:r>
          </a:p>
        </p:txBody>
      </p:sp>
      <p:sp>
        <p:nvSpPr>
          <p:cNvPr id="8" name="CaixaDeTexto 7"/>
          <p:cNvSpPr txBox="1"/>
          <p:nvPr/>
        </p:nvSpPr>
        <p:spPr>
          <a:xfrm>
            <a:off x="600461" y="690922"/>
            <a:ext cx="10170116" cy="1754326"/>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Em relação às células, no slide 17, referente ao aperfeiçoamento visual, foi dito: ao mudar a orientação de um texto em uma linha que não fosse mesclada, a borda da tabela acompanharia a orientação do texto. Foi exatamente isso que possibilitou o layout na linha 3. Na coluna 1 dessa mesma linha foi colocado o nome, um efeito </a:t>
            </a:r>
            <a:r>
              <a:rPr lang="pt-BR" dirty="0" err="1">
                <a:latin typeface="Arial" panose="020B0604020202020204" pitchFamily="34" charset="0"/>
                <a:cs typeface="Arial" panose="020B0604020202020204" pitchFamily="34" charset="0"/>
              </a:rPr>
              <a:t>Underline</a:t>
            </a:r>
            <a:r>
              <a:rPr lang="pt-BR" dirty="0">
                <a:latin typeface="Arial" panose="020B0604020202020204" pitchFamily="34" charset="0"/>
                <a:cs typeface="Arial" panose="020B0604020202020204" pitchFamily="34" charset="0"/>
              </a:rPr>
              <a:t> de teclado e o texto seguinte.</a:t>
            </a:r>
          </a:p>
          <a:p>
            <a:pPr marL="804863" indent="-342900" algn="just">
              <a:buFont typeface="+mj-lt"/>
              <a:buAutoNum type="arabicPeriod"/>
            </a:pPr>
            <a:r>
              <a:rPr lang="pt-BR" dirty="0">
                <a:latin typeface="Arial" panose="020B0604020202020204" pitchFamily="34" charset="0"/>
                <a:cs typeface="Arial" panose="020B0604020202020204" pitchFamily="34" charset="0"/>
              </a:rPr>
              <a:t>A fórmula seria </a:t>
            </a:r>
            <a:r>
              <a:rPr lang="pt-BR" b="1" dirty="0">
                <a:latin typeface="Arial" panose="020B0604020202020204" pitchFamily="34" charset="0"/>
                <a:cs typeface="Arial" panose="020B0604020202020204" pitchFamily="34" charset="0"/>
              </a:rPr>
              <a:t>=(B4+C4+D4+E4)/4 </a:t>
            </a:r>
            <a:r>
              <a:rPr lang="pt-BR" dirty="0">
                <a:latin typeface="Arial" panose="020B0604020202020204" pitchFamily="34" charset="0"/>
                <a:cs typeface="Arial" panose="020B0604020202020204" pitchFamily="34" charset="0"/>
              </a:rPr>
              <a:t>para que a soma das médias tivesse prioridade.</a:t>
            </a:r>
            <a:endParaRPr lang="pt-BR" b="1"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1124711" y="2523744"/>
            <a:ext cx="8924357" cy="3986783"/>
          </a:xfrm>
          <a:prstGeom prst="rect">
            <a:avLst/>
          </a:prstGeom>
        </p:spPr>
      </p:pic>
    </p:spTree>
    <p:extLst>
      <p:ext uri="{BB962C8B-B14F-4D97-AF65-F5344CB8AC3E}">
        <p14:creationId xmlns:p14="http://schemas.microsoft.com/office/powerpoint/2010/main" val="732346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Respostas – Exercício 2</a:t>
            </a:r>
          </a:p>
        </p:txBody>
      </p:sp>
      <p:sp>
        <p:nvSpPr>
          <p:cNvPr id="8" name="CaixaDeTexto 7"/>
          <p:cNvSpPr txBox="1"/>
          <p:nvPr/>
        </p:nvSpPr>
        <p:spPr>
          <a:xfrm>
            <a:off x="600461" y="690922"/>
            <a:ext cx="10170116" cy="3139321"/>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Na linha 4, foi usada a mesma sintaxe do exercício anterior</a:t>
            </a:r>
          </a:p>
          <a:p>
            <a:pPr marL="804863" indent="-342900" algn="just">
              <a:buFont typeface="+mj-lt"/>
              <a:buAutoNum type="arabicPeriod"/>
            </a:pPr>
            <a:r>
              <a:rPr lang="pt-BR" dirty="0">
                <a:latin typeface="Arial" panose="020B0604020202020204" pitchFamily="34" charset="0"/>
                <a:cs typeface="Arial" panose="020B0604020202020204" pitchFamily="34" charset="0"/>
              </a:rPr>
              <a:t>A Coluna A, nas linhas 5 à 12, foi usado o formato DATA no grupo número</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E5, a fórmula seria </a:t>
            </a:r>
            <a:r>
              <a:rPr lang="pt-BR" b="1" dirty="0">
                <a:latin typeface="Arial" panose="020B0604020202020204" pitchFamily="34" charset="0"/>
                <a:cs typeface="Arial" panose="020B0604020202020204" pitchFamily="34" charset="0"/>
              </a:rPr>
              <a:t>=D5*C5. </a:t>
            </a:r>
            <a:r>
              <a:rPr lang="pt-BR" dirty="0">
                <a:latin typeface="Arial" panose="020B0604020202020204" pitchFamily="34" charset="0"/>
                <a:cs typeface="Arial" panose="020B0604020202020204" pitchFamily="34" charset="0"/>
              </a:rPr>
              <a:t>Nas demais, só usar a referência relativa</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G5, a fórmula seria </a:t>
            </a:r>
            <a:r>
              <a:rPr lang="pt-BR" b="1" dirty="0">
                <a:latin typeface="Arial" panose="020B0604020202020204" pitchFamily="34" charset="0"/>
                <a:cs typeface="Arial" panose="020B0604020202020204" pitchFamily="34" charset="0"/>
              </a:rPr>
              <a:t>=E5-E5*F$5</a:t>
            </a:r>
            <a:r>
              <a:rPr lang="pt-BR" dirty="0">
                <a:latin typeface="Arial" panose="020B0604020202020204" pitchFamily="34" charset="0"/>
                <a:cs typeface="Arial" panose="020B0604020202020204" pitchFamily="34" charset="0"/>
              </a:rPr>
              <a:t>. Referência absoluta para G6</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G5, a fórmula seria </a:t>
            </a:r>
            <a:r>
              <a:rPr lang="pt-BR" b="1" dirty="0">
                <a:latin typeface="Arial" panose="020B0604020202020204" pitchFamily="34" charset="0"/>
                <a:cs typeface="Arial" panose="020B0604020202020204" pitchFamily="34" charset="0"/>
              </a:rPr>
              <a:t>=E7-E7*F$7</a:t>
            </a:r>
            <a:r>
              <a:rPr lang="pt-BR" dirty="0">
                <a:latin typeface="Arial" panose="020B0604020202020204" pitchFamily="34" charset="0"/>
                <a:cs typeface="Arial" panose="020B0604020202020204" pitchFamily="34" charset="0"/>
              </a:rPr>
              <a:t>. Referência absoluta para G8 e G9.</a:t>
            </a:r>
          </a:p>
          <a:p>
            <a:pPr marL="804863" indent="-342900" algn="just">
              <a:buFont typeface="+mj-lt"/>
              <a:buAutoNum type="arabicPeriod"/>
            </a:pPr>
            <a:r>
              <a:rPr lang="pt-BR" dirty="0">
                <a:latin typeface="Arial" panose="020B0604020202020204" pitchFamily="34" charset="0"/>
                <a:cs typeface="Arial" panose="020B0604020202020204" pitchFamily="34" charset="0"/>
              </a:rPr>
              <a:t>Mesma sintaxe para G10 e G12, sem referências.</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G11, digitamos apenas </a:t>
            </a:r>
            <a:r>
              <a:rPr lang="pt-BR" b="1" dirty="0">
                <a:latin typeface="Arial" panose="020B0604020202020204" pitchFamily="34" charset="0"/>
                <a:cs typeface="Arial" panose="020B0604020202020204" pitchFamily="34" charset="0"/>
              </a:rPr>
              <a:t>=E11</a:t>
            </a:r>
            <a:r>
              <a:rPr lang="pt-BR" dirty="0">
                <a:latin typeface="Arial" panose="020B0604020202020204" pitchFamily="34" charset="0"/>
                <a:cs typeface="Arial" panose="020B0604020202020204" pitchFamily="34" charset="0"/>
              </a:rPr>
              <a:t>, pois não existe desconto aqui.</a:t>
            </a:r>
          </a:p>
          <a:p>
            <a:pPr marL="804863" indent="-342900" algn="just">
              <a:buFont typeface="+mj-lt"/>
              <a:buAutoNum type="arabicPeriod"/>
            </a:pPr>
            <a:r>
              <a:rPr lang="pt-BR" dirty="0">
                <a:latin typeface="Arial" panose="020B0604020202020204" pitchFamily="34" charset="0"/>
                <a:cs typeface="Arial" panose="020B0604020202020204" pitchFamily="34" charset="0"/>
              </a:rPr>
              <a:t>Por último, somamos os valores finais para obtermos o total </a:t>
            </a:r>
            <a:r>
              <a:rPr lang="pt-BR">
                <a:latin typeface="Arial" panose="020B0604020202020204" pitchFamily="34" charset="0"/>
                <a:cs typeface="Arial" panose="020B0604020202020204" pitchFamily="34" charset="0"/>
              </a:rPr>
              <a:t>da nota.</a:t>
            </a: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1156995" y="3032448"/>
            <a:ext cx="8910735" cy="3610947"/>
          </a:xfrm>
          <a:prstGeom prst="rect">
            <a:avLst/>
          </a:prstGeom>
        </p:spPr>
      </p:pic>
    </p:spTree>
    <p:extLst>
      <p:ext uri="{BB962C8B-B14F-4D97-AF65-F5344CB8AC3E}">
        <p14:creationId xmlns:p14="http://schemas.microsoft.com/office/powerpoint/2010/main" val="101526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E346A12-67EC-4623-93FF-EA4D00709D5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66357C57-09C9-4C50-A930-0366BD9E912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escala de cores</a:t>
            </a:r>
          </a:p>
        </p:txBody>
      </p:sp>
      <p:sp>
        <p:nvSpPr>
          <p:cNvPr id="8" name="CaixaDeTexto 7">
            <a:extLst>
              <a:ext uri="{FF2B5EF4-FFF2-40B4-BE49-F238E27FC236}">
                <a16:creationId xmlns:a16="http://schemas.microsoft.com/office/drawing/2014/main" id="{3EAB8A64-3EB2-4D98-BE53-7FCA37B02081}"/>
              </a:ext>
            </a:extLst>
          </p:cNvPr>
          <p:cNvSpPr txBox="1"/>
          <p:nvPr/>
        </p:nvSpPr>
        <p:spPr>
          <a:xfrm>
            <a:off x="600461" y="690922"/>
            <a:ext cx="10170116" cy="341632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Esta é a forma mais básica de utilizarmos a Formatação condicional, que é um recurso que está no grupo estilos, na guia página inicial. Ela permite destacar a área selecionada utilizando barras gráficas com graduação de duas ou três cores. Para vermos como melhor utilizar esse recurso, vamos voltar à planilha Boletim Escolar. Faça o seguinte:</a:t>
            </a:r>
          </a:p>
          <a:p>
            <a:pPr marL="804863" indent="-342900" algn="just">
              <a:buFont typeface="+mj-lt"/>
              <a:buAutoNum type="arabicPeriod"/>
            </a:pPr>
            <a:r>
              <a:rPr lang="pt-BR" dirty="0">
                <a:latin typeface="Arial" panose="020B0604020202020204" pitchFamily="34" charset="0"/>
                <a:cs typeface="Arial" panose="020B0604020202020204" pitchFamily="34" charset="0"/>
              </a:rPr>
              <a:t>Selecione o conjunto de células entre B4 e E11</a:t>
            </a:r>
          </a:p>
          <a:p>
            <a:pPr marL="804863" indent="-342900" algn="just">
              <a:buFont typeface="+mj-lt"/>
              <a:buAutoNum type="arabicPeriod"/>
            </a:pPr>
            <a:r>
              <a:rPr lang="pt-BR" dirty="0">
                <a:latin typeface="Arial" panose="020B0604020202020204" pitchFamily="34" charset="0"/>
                <a:cs typeface="Arial" panose="020B0604020202020204" pitchFamily="34" charset="0"/>
              </a:rPr>
              <a:t>Acione o botão Formatação Condicional:  é o primeiro à esquerda</a:t>
            </a:r>
          </a:p>
          <a:p>
            <a:pPr marL="461963" algn="just"/>
            <a:r>
              <a:rPr lang="pt-BR" dirty="0">
                <a:latin typeface="Arial" panose="020B0604020202020204" pitchFamily="34" charset="0"/>
                <a:cs typeface="Arial" panose="020B0604020202020204" pitchFamily="34" charset="0"/>
              </a:rPr>
              <a:t>no grupo estilos.</a:t>
            </a:r>
          </a:p>
          <a:p>
            <a:pPr marL="804863" indent="-342900" algn="just">
              <a:buFont typeface="+mj-lt"/>
              <a:buAutoNum type="arabicPeriod" startAt="3"/>
            </a:pPr>
            <a:r>
              <a:rPr lang="pt-BR" dirty="0">
                <a:latin typeface="Arial" panose="020B0604020202020204" pitchFamily="34" charset="0"/>
                <a:cs typeface="Arial" panose="020B0604020202020204" pitchFamily="34" charset="0"/>
              </a:rPr>
              <a:t>No menu seguinte, leve o mouse até a terceira opção, </a:t>
            </a:r>
          </a:p>
          <a:p>
            <a:pPr marL="461963" algn="just"/>
            <a:r>
              <a:rPr lang="pt-BR" dirty="0">
                <a:latin typeface="Arial" panose="020B0604020202020204" pitchFamily="34" charset="0"/>
                <a:cs typeface="Arial" panose="020B0604020202020204" pitchFamily="34" charset="0"/>
              </a:rPr>
              <a:t>Barras de Dados: um menu como este da imagem aparecerá.</a:t>
            </a:r>
          </a:p>
          <a:p>
            <a:pPr marL="804863" indent="-342900" algn="just">
              <a:buFont typeface="+mj-lt"/>
              <a:buAutoNum type="arabicPeriod" startAt="4"/>
            </a:pPr>
            <a:r>
              <a:rPr lang="pt-BR" dirty="0">
                <a:latin typeface="Arial" panose="020B0604020202020204" pitchFamily="34" charset="0"/>
                <a:cs typeface="Arial" panose="020B0604020202020204" pitchFamily="34" charset="0"/>
              </a:rPr>
              <a:t>Em grupo preenchimento gradual, escolha Barra azul clara</a:t>
            </a:r>
          </a:p>
          <a:p>
            <a:pPr marL="804863" indent="-342900" algn="just">
              <a:buFont typeface="+mj-lt"/>
              <a:buAutoNum type="arabicPeriod" startAt="4"/>
            </a:pPr>
            <a:r>
              <a:rPr lang="pt-BR" dirty="0">
                <a:latin typeface="Arial" panose="020B0604020202020204" pitchFamily="34" charset="0"/>
                <a:cs typeface="Arial" panose="020B0604020202020204" pitchFamily="34" charset="0"/>
              </a:rPr>
              <a:t>Agora, selecione de F4 a F11 e aplique a barra Azul.</a:t>
            </a:r>
          </a:p>
          <a:p>
            <a:pPr marL="461963" algn="just"/>
            <a:r>
              <a:rPr lang="pt-BR" dirty="0">
                <a:latin typeface="Arial" panose="020B0604020202020204" pitchFamily="34" charset="0"/>
                <a:cs typeface="Arial" panose="020B0604020202020204" pitchFamily="34" charset="0"/>
              </a:rPr>
              <a:t>Veremos mais opções de formatação condicional mais adiante. </a:t>
            </a:r>
          </a:p>
        </p:txBody>
      </p:sp>
      <p:pic>
        <p:nvPicPr>
          <p:cNvPr id="10" name="Imagem 9">
            <a:extLst>
              <a:ext uri="{FF2B5EF4-FFF2-40B4-BE49-F238E27FC236}">
                <a16:creationId xmlns:a16="http://schemas.microsoft.com/office/drawing/2014/main" id="{22ECB27B-BBBB-4A40-BFAE-DA0CA12CFD2F}"/>
              </a:ext>
            </a:extLst>
          </p:cNvPr>
          <p:cNvPicPr>
            <a:picLocks noChangeAspect="1"/>
          </p:cNvPicPr>
          <p:nvPr/>
        </p:nvPicPr>
        <p:blipFill>
          <a:blip r:embed="rId2"/>
          <a:stretch>
            <a:fillRect/>
          </a:stretch>
        </p:blipFill>
        <p:spPr>
          <a:xfrm>
            <a:off x="8660784" y="1659491"/>
            <a:ext cx="1981684" cy="3139321"/>
          </a:xfrm>
          <a:prstGeom prst="rect">
            <a:avLst/>
          </a:prstGeom>
        </p:spPr>
      </p:pic>
      <p:pic>
        <p:nvPicPr>
          <p:cNvPr id="12" name="Imagem 11">
            <a:extLst>
              <a:ext uri="{FF2B5EF4-FFF2-40B4-BE49-F238E27FC236}">
                <a16:creationId xmlns:a16="http://schemas.microsoft.com/office/drawing/2014/main" id="{AAF4F31E-5F71-4DEC-A5BD-F807092AB895}"/>
              </a:ext>
            </a:extLst>
          </p:cNvPr>
          <p:cNvPicPr>
            <a:picLocks noChangeAspect="1"/>
          </p:cNvPicPr>
          <p:nvPr/>
        </p:nvPicPr>
        <p:blipFill>
          <a:blip r:embed="rId3"/>
          <a:stretch>
            <a:fillRect/>
          </a:stretch>
        </p:blipFill>
        <p:spPr>
          <a:xfrm>
            <a:off x="2061390" y="4209078"/>
            <a:ext cx="5575173" cy="2389299"/>
          </a:xfrm>
          <a:prstGeom prst="rect">
            <a:avLst/>
          </a:prstGeom>
        </p:spPr>
      </p:pic>
    </p:spTree>
    <p:extLst>
      <p:ext uri="{BB962C8B-B14F-4D97-AF65-F5344CB8AC3E}">
        <p14:creationId xmlns:p14="http://schemas.microsoft.com/office/powerpoint/2010/main" val="899671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FBD76576-7E77-4FD6-8E62-59B0042967A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8B34CAC-D907-4DD1-B971-8965ABE05008}"/>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D0E97836-FCCF-441C-AE52-F6C9650DF983}"/>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Antes de prosseguir, vamos criar nossa Oitava planilha !</a:t>
            </a:r>
          </a:p>
          <a:p>
            <a:pPr indent="457200" algn="just"/>
            <a:r>
              <a:rPr lang="pt-BR" dirty="0">
                <a:latin typeface="Arial" panose="020B0604020202020204" pitchFamily="34" charset="0"/>
                <a:cs typeface="Arial" panose="020B0604020202020204" pitchFamily="34" charset="0"/>
              </a:rPr>
              <a:t>Nomeie-a como Produtos Escolares e monte-a como sugere a imagem abaixo:</a:t>
            </a:r>
          </a:p>
        </p:txBody>
      </p:sp>
      <p:pic>
        <p:nvPicPr>
          <p:cNvPr id="10" name="Imagem 9">
            <a:extLst>
              <a:ext uri="{FF2B5EF4-FFF2-40B4-BE49-F238E27FC236}">
                <a16:creationId xmlns:a16="http://schemas.microsoft.com/office/drawing/2014/main" id="{C7764CE6-58C1-41B3-BA12-450558754B5C}"/>
              </a:ext>
            </a:extLst>
          </p:cNvPr>
          <p:cNvPicPr>
            <a:picLocks noChangeAspect="1"/>
          </p:cNvPicPr>
          <p:nvPr/>
        </p:nvPicPr>
        <p:blipFill>
          <a:blip r:embed="rId2"/>
          <a:stretch>
            <a:fillRect/>
          </a:stretch>
        </p:blipFill>
        <p:spPr>
          <a:xfrm>
            <a:off x="862202" y="1337253"/>
            <a:ext cx="9908375" cy="4457700"/>
          </a:xfrm>
          <a:prstGeom prst="rect">
            <a:avLst/>
          </a:prstGeom>
        </p:spPr>
      </p:pic>
    </p:spTree>
    <p:extLst>
      <p:ext uri="{BB962C8B-B14F-4D97-AF65-F5344CB8AC3E}">
        <p14:creationId xmlns:p14="http://schemas.microsoft.com/office/powerpoint/2010/main" val="200122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886200" y="1742014"/>
            <a:ext cx="6884376" cy="369331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área de trabalho do Microsoft Excel é dividida em duas partes: Faixa de opções e planilha. A planilha é onde realizaremos nossas atividades, e vamos conhecê-la a fundo durante nossos trabalhos. Já na faixa de opções, existem guias e uma série de botões de comandos. Entre eles, destacam-se:</a:t>
            </a:r>
          </a:p>
          <a:p>
            <a:pPr marL="447675"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Barra de título – exibe o nome do arquivo aberto ( pasta1, ou seja, um arquivo de Excel, uma vez que pode trabalhar com inúmeras planilhas, também é conhecido como pasta ). Você pode alterar esse nome ao salvar pela primeira vez o arquivo.</a:t>
            </a:r>
          </a:p>
          <a:p>
            <a:pPr marL="447675"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Barra de acesso rápido – Localiza-se na parte superior, logo acima do menu arquivo, e é personalizável, como mostra a figura à esquerda. Os itens mais comuns estão destacados.</a:t>
            </a:r>
          </a:p>
        </p:txBody>
      </p:sp>
      <p:sp>
        <p:nvSpPr>
          <p:cNvPr id="9" name="Retângulo Arredondado 8"/>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3" name="Imagem 2"/>
          <p:cNvPicPr>
            <a:picLocks noChangeAspect="1"/>
          </p:cNvPicPr>
          <p:nvPr/>
        </p:nvPicPr>
        <p:blipFill>
          <a:blip r:embed="rId2"/>
          <a:stretch>
            <a:fillRect/>
          </a:stretch>
        </p:blipFill>
        <p:spPr>
          <a:xfrm>
            <a:off x="717232" y="1889007"/>
            <a:ext cx="3076575" cy="2671000"/>
          </a:xfrm>
          <a:prstGeom prst="rect">
            <a:avLst/>
          </a:prstGeom>
        </p:spPr>
      </p:pic>
      <p:sp>
        <p:nvSpPr>
          <p:cNvPr id="12" name="CaixaDeTexto 11"/>
          <p:cNvSpPr txBox="1"/>
          <p:nvPr/>
        </p:nvSpPr>
        <p:spPr>
          <a:xfrm>
            <a:off x="4050792" y="5312037"/>
            <a:ext cx="5971032" cy="1477328"/>
          </a:xfrm>
          <a:prstGeom prst="rect">
            <a:avLst/>
          </a:prstGeom>
          <a:noFill/>
        </p:spPr>
        <p:txBody>
          <a:bodyPr wrap="square" rtlCol="0">
            <a:spAutoFit/>
          </a:bodyPr>
          <a:lstStyle/>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Guias ( imagem superior ) – São semelhantes à abas de fichário, e são sete guias, além do menu arquivo: Página Inicial, Inserir, Layout da página, Fórmulas, Dados, Revisão e exibição. Iremos conhecê-las melhor. </a:t>
            </a:r>
          </a:p>
        </p:txBody>
      </p:sp>
      <p:pic>
        <p:nvPicPr>
          <p:cNvPr id="4" name="Imagem 3"/>
          <p:cNvPicPr>
            <a:picLocks noChangeAspect="1"/>
          </p:cNvPicPr>
          <p:nvPr/>
        </p:nvPicPr>
        <p:blipFill>
          <a:blip r:embed="rId3"/>
          <a:stretch>
            <a:fillRect/>
          </a:stretch>
        </p:blipFill>
        <p:spPr>
          <a:xfrm>
            <a:off x="717232" y="665689"/>
            <a:ext cx="10048875" cy="1076325"/>
          </a:xfrm>
          <a:prstGeom prst="rect">
            <a:avLst/>
          </a:prstGeom>
        </p:spPr>
      </p:pic>
    </p:spTree>
    <p:extLst>
      <p:ext uri="{BB962C8B-B14F-4D97-AF65-F5344CB8AC3E}">
        <p14:creationId xmlns:p14="http://schemas.microsoft.com/office/powerpoint/2010/main" val="200979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269841C-E808-44EA-B4DD-2B960EEFF24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765BF38-E3D5-49D9-924C-B6AE7585046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91B2EBA9-DD0B-4009-B266-CA6903D7ED12}"/>
              </a:ext>
            </a:extLst>
          </p:cNvPr>
          <p:cNvSpPr txBox="1"/>
          <p:nvPr/>
        </p:nvSpPr>
        <p:spPr>
          <a:xfrm>
            <a:off x="600461" y="690922"/>
            <a:ext cx="5660893"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botão de comando Formatar como tabela fornece vários estilos predefinidos para aplicação de estilos rápidos que podem ser usados em tabelas de modo rápido e prático. Se os estilos não atenderem às suas necessidades, é possível personaliza-las, também. Para usá-la:</a:t>
            </a:r>
          </a:p>
        </p:txBody>
      </p:sp>
      <p:pic>
        <p:nvPicPr>
          <p:cNvPr id="10" name="Imagem 9">
            <a:extLst>
              <a:ext uri="{FF2B5EF4-FFF2-40B4-BE49-F238E27FC236}">
                <a16:creationId xmlns:a16="http://schemas.microsoft.com/office/drawing/2014/main" id="{47D04BCF-74BC-4B0D-928A-952BBB96567D}"/>
              </a:ext>
            </a:extLst>
          </p:cNvPr>
          <p:cNvPicPr>
            <a:picLocks noChangeAspect="1"/>
          </p:cNvPicPr>
          <p:nvPr/>
        </p:nvPicPr>
        <p:blipFill>
          <a:blip r:embed="rId2"/>
          <a:stretch>
            <a:fillRect/>
          </a:stretch>
        </p:blipFill>
        <p:spPr>
          <a:xfrm>
            <a:off x="6261354" y="791291"/>
            <a:ext cx="4509223" cy="5051725"/>
          </a:xfrm>
          <a:prstGeom prst="rect">
            <a:avLst/>
          </a:prstGeom>
        </p:spPr>
      </p:pic>
      <p:sp>
        <p:nvSpPr>
          <p:cNvPr id="12" name="CaixaDeTexto 11">
            <a:extLst>
              <a:ext uri="{FF2B5EF4-FFF2-40B4-BE49-F238E27FC236}">
                <a16:creationId xmlns:a16="http://schemas.microsoft.com/office/drawing/2014/main" id="{E22D28F1-01BC-4A4B-B310-B401329FC79B}"/>
              </a:ext>
            </a:extLst>
          </p:cNvPr>
          <p:cNvSpPr txBox="1"/>
          <p:nvPr/>
        </p:nvSpPr>
        <p:spPr>
          <a:xfrm>
            <a:off x="166878" y="2360920"/>
            <a:ext cx="6094476" cy="4247317"/>
          </a:xfrm>
          <a:prstGeom prst="rect">
            <a:avLst/>
          </a:prstGeom>
          <a:noFill/>
        </p:spPr>
        <p:txBody>
          <a:bodyPr wrap="square">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Clique na célula A1 para que ela fique ativa</a:t>
            </a:r>
          </a:p>
          <a:p>
            <a:pPr marL="804863" indent="-342900" algn="just">
              <a:buFont typeface="+mj-lt"/>
              <a:buAutoNum type="arabicPeriod"/>
            </a:pPr>
            <a:r>
              <a:rPr lang="pt-BR" dirty="0">
                <a:latin typeface="Arial" panose="020B0604020202020204" pitchFamily="34" charset="0"/>
                <a:cs typeface="Arial" panose="020B0604020202020204" pitchFamily="34" charset="0"/>
              </a:rPr>
              <a:t>No mesmo grupo estilo, ao lado de formatação condicional, clique em Formatar como Tabela: O excel apresentará 60 estilos predefinidos em 3 categorias, clara, média e escura.</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na opção Estilo de tabela Clara 9, para fazermos por igual.</a:t>
            </a:r>
          </a:p>
          <a:p>
            <a:pPr marL="804863" indent="-342900" algn="just">
              <a:buFont typeface="+mj-lt"/>
              <a:buAutoNum type="arabicPeriod"/>
            </a:pPr>
            <a:r>
              <a:rPr lang="pt-BR" dirty="0">
                <a:latin typeface="Arial" panose="020B0604020202020204" pitchFamily="34" charset="0"/>
                <a:cs typeface="Arial" panose="020B0604020202020204" pitchFamily="34" charset="0"/>
              </a:rPr>
              <a:t>A caixa de diálogo a seguir perguntará onde estão os dados da tabela, mas a sugestão já deve preencher todas as células que estamos trabalhando. Deixe ativa a opção Minha tabela tem cabeçalhos e clique OK</a:t>
            </a:r>
          </a:p>
          <a:p>
            <a:pPr marL="804863" indent="-342900" algn="just">
              <a:buFont typeface="+mj-lt"/>
              <a:buAutoNum type="arabicPeriod"/>
            </a:pPr>
            <a:r>
              <a:rPr lang="pt-BR" dirty="0">
                <a:latin typeface="Arial" panose="020B0604020202020204" pitchFamily="34" charset="0"/>
                <a:cs typeface="Arial" panose="020B0604020202020204" pitchFamily="34" charset="0"/>
              </a:rPr>
              <a:t>O Excel apresentará uma nova guia chamada design e o botão Filtro irá aparecer junto ao nome das colunas </a:t>
            </a:r>
          </a:p>
        </p:txBody>
      </p:sp>
    </p:spTree>
    <p:extLst>
      <p:ext uri="{BB962C8B-B14F-4D97-AF65-F5344CB8AC3E}">
        <p14:creationId xmlns:p14="http://schemas.microsoft.com/office/powerpoint/2010/main" val="2394619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716280" y="1803959"/>
            <a:ext cx="10054297" cy="1209675"/>
          </a:xfrm>
          <a:prstGeom prst="rect">
            <a:avLst/>
          </a:prstGeom>
        </p:spPr>
      </p:pic>
      <p:sp>
        <p:nvSpPr>
          <p:cNvPr id="8" name="Retângulo Arredondado 7">
            <a:extLst>
              <a:ext uri="{FF2B5EF4-FFF2-40B4-BE49-F238E27FC236}">
                <a16:creationId xmlns:a16="http://schemas.microsoft.com/office/drawing/2014/main" id="{E269841C-E808-44EA-B4DD-2B960EEFF24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4765BF38-E3D5-49D9-924C-B6AE7585046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10" name="CaixaDeTexto 9">
            <a:extLst>
              <a:ext uri="{FF2B5EF4-FFF2-40B4-BE49-F238E27FC236}">
                <a16:creationId xmlns:a16="http://schemas.microsoft.com/office/drawing/2014/main" id="{91B2EBA9-DD0B-4009-B266-CA6903D7ED12}"/>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guia design é exclusiva para a tabela formatada e estará disponível sempre que você selecionar sua tabela, pois é exclusiva a este objeto. Outros objetos, tais como gráficos e outros elementos da guia Inserir ( que veremos mais adiante ) contarão com guias como essa</a:t>
            </a:r>
          </a:p>
        </p:txBody>
      </p:sp>
      <p:pic>
        <p:nvPicPr>
          <p:cNvPr id="11" name="Imagem 10"/>
          <p:cNvPicPr>
            <a:picLocks noChangeAspect="1"/>
          </p:cNvPicPr>
          <p:nvPr/>
        </p:nvPicPr>
        <p:blipFill>
          <a:blip r:embed="rId3"/>
          <a:stretch>
            <a:fillRect/>
          </a:stretch>
        </p:blipFill>
        <p:spPr>
          <a:xfrm>
            <a:off x="716280" y="4660582"/>
            <a:ext cx="10054297" cy="1171575"/>
          </a:xfrm>
          <a:prstGeom prst="rect">
            <a:avLst/>
          </a:prstGeom>
        </p:spPr>
      </p:pic>
      <p:sp>
        <p:nvSpPr>
          <p:cNvPr id="12" name="Elipse 11"/>
          <p:cNvSpPr/>
          <p:nvPr/>
        </p:nvSpPr>
        <p:spPr>
          <a:xfrm>
            <a:off x="4343400" y="4787741"/>
            <a:ext cx="1520190" cy="1260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91B2EBA9-DD0B-4009-B266-CA6903D7ED12}"/>
              </a:ext>
            </a:extLst>
          </p:cNvPr>
          <p:cNvSpPr txBox="1"/>
          <p:nvPr/>
        </p:nvSpPr>
        <p:spPr>
          <a:xfrm>
            <a:off x="716280" y="3261200"/>
            <a:ext cx="10054297"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recursos de Filtros de dados que veremos também poderão ser inseridos e alterados em outras tabelas e planilhas através do grupo Classificar e Filtrar, na Guia Dados. Esta é uma guia muito utilizada em planilhas que utilizam recursos externos, consultas avançadas e programação em VBA. Iremos conhece-la melhor no curso de Excel avançado.</a:t>
            </a:r>
          </a:p>
        </p:txBody>
      </p:sp>
    </p:spTree>
    <p:extLst>
      <p:ext uri="{BB962C8B-B14F-4D97-AF65-F5344CB8AC3E}">
        <p14:creationId xmlns:p14="http://schemas.microsoft.com/office/powerpoint/2010/main" val="4008639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8713E27-97F2-49EE-B7C2-FB2F4B87CBB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7AE34EF-9EA1-4214-AFF5-8373A9A014BF}"/>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97D4780D-4B2E-45FA-98AC-B160DA90CDEC}"/>
              </a:ext>
            </a:extLst>
          </p:cNvPr>
          <p:cNvSpPr txBox="1"/>
          <p:nvPr/>
        </p:nvSpPr>
        <p:spPr>
          <a:xfrm>
            <a:off x="600461" y="690922"/>
            <a:ext cx="10170116"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Na guia design, você poderá dar um nome à sua tabela no grupo Propriedades ( O primeiro da nova guia ). Alterando as caixas de opção do grupo Opções de estilo de tabela ( O último da guia ), você pode exibir ou ocultar a linha de cabeçalho ( Linha de Cabeçalho ) e a linha com o somatório das linhas da planilha ( Linha de Totais ), exibir as linhas as tiras de modo que as linhas pares tenham formatações diferentes das ímpares ( Linhas em Tiras ), ou fazer exatamente o mesmo para as colunas ( Colunas em Tiras ) exibir em negrito a primeira coluna da tabela ( Primeira Coluna ) ou a última ( Última Coluna ) e exibir o botão Filtro ( Botão Filtrar )</a:t>
            </a:r>
          </a:p>
          <a:p>
            <a:pPr indent="457200" algn="just"/>
            <a:r>
              <a:rPr lang="pt-BR" dirty="0">
                <a:latin typeface="Arial" panose="020B0604020202020204" pitchFamily="34" charset="0"/>
                <a:cs typeface="Arial" panose="020B0604020202020204" pitchFamily="34" charset="0"/>
              </a:rPr>
              <a:t>No grupo estilos de tabela, altere sua tabela para escura 3.</a:t>
            </a:r>
          </a:p>
        </p:txBody>
      </p:sp>
      <p:pic>
        <p:nvPicPr>
          <p:cNvPr id="10" name="Imagem 9">
            <a:extLst>
              <a:ext uri="{FF2B5EF4-FFF2-40B4-BE49-F238E27FC236}">
                <a16:creationId xmlns:a16="http://schemas.microsoft.com/office/drawing/2014/main" id="{6E52A06B-DB70-4489-98CD-569CDFD20347}"/>
              </a:ext>
            </a:extLst>
          </p:cNvPr>
          <p:cNvPicPr>
            <a:picLocks noChangeAspect="1"/>
          </p:cNvPicPr>
          <p:nvPr/>
        </p:nvPicPr>
        <p:blipFill>
          <a:blip r:embed="rId2"/>
          <a:stretch>
            <a:fillRect/>
          </a:stretch>
        </p:blipFill>
        <p:spPr>
          <a:xfrm>
            <a:off x="1111996" y="2999246"/>
            <a:ext cx="8754379" cy="3726871"/>
          </a:xfrm>
          <a:prstGeom prst="rect">
            <a:avLst/>
          </a:prstGeom>
        </p:spPr>
      </p:pic>
    </p:spTree>
    <p:extLst>
      <p:ext uri="{BB962C8B-B14F-4D97-AF65-F5344CB8AC3E}">
        <p14:creationId xmlns:p14="http://schemas.microsoft.com/office/powerpoint/2010/main" val="1071529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186BC4C3-7ABB-4CB1-8DCF-CB5A11A0CDD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2DAB35D-374D-43D2-8806-BDE468DDE400}"/>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A07AA4A9-42D0-47F5-BE68-FD66A0177BE6}"/>
              </a:ext>
            </a:extLst>
          </p:cNvPr>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Clique agora com o botão direito do mouse na linha 2. Clique em excluir e você verá que o conteúdo dela foi excluído e as linhas seguintes se adaptaram à alteração automaticamente. Digite novamente os cabeçalhos em B1 e C1.</a:t>
            </a:r>
          </a:p>
          <a:p>
            <a:pPr indent="457200" algn="just"/>
            <a:r>
              <a:rPr lang="pt-BR" dirty="0">
                <a:latin typeface="Arial" panose="020B0604020202020204" pitchFamily="34" charset="0"/>
                <a:cs typeface="Arial" panose="020B0604020202020204" pitchFamily="34" charset="0"/>
              </a:rPr>
              <a:t>A classificação de dados permite visualizar e compreender sua planilha, além de ajuda-lo a localizar rapidamente os dados desejados. Você pode colocar uma lista em ordem alfabética, ordenar pelo preço ou colocar do produto mais antigo ao mais atual. Os botões que as colunas apresentam agora são os botões de filtro. </a:t>
            </a:r>
          </a:p>
        </p:txBody>
      </p:sp>
      <p:pic>
        <p:nvPicPr>
          <p:cNvPr id="10" name="Imagem 9">
            <a:extLst>
              <a:ext uri="{FF2B5EF4-FFF2-40B4-BE49-F238E27FC236}">
                <a16:creationId xmlns:a16="http://schemas.microsoft.com/office/drawing/2014/main" id="{4F384A77-1500-4E5D-BB14-279283ACEDBF}"/>
              </a:ext>
            </a:extLst>
          </p:cNvPr>
          <p:cNvPicPr>
            <a:picLocks noChangeAspect="1"/>
          </p:cNvPicPr>
          <p:nvPr/>
        </p:nvPicPr>
        <p:blipFill>
          <a:blip r:embed="rId2"/>
          <a:stretch>
            <a:fillRect/>
          </a:stretch>
        </p:blipFill>
        <p:spPr>
          <a:xfrm>
            <a:off x="8122628" y="2432304"/>
            <a:ext cx="2647950" cy="3389493"/>
          </a:xfrm>
          <a:prstGeom prst="rect">
            <a:avLst/>
          </a:prstGeom>
        </p:spPr>
      </p:pic>
      <p:sp>
        <p:nvSpPr>
          <p:cNvPr id="11" name="CaixaDeTexto 10">
            <a:extLst>
              <a:ext uri="{FF2B5EF4-FFF2-40B4-BE49-F238E27FC236}">
                <a16:creationId xmlns:a16="http://schemas.microsoft.com/office/drawing/2014/main" id="{C45C10DB-F73E-47AD-AC54-D66682AB08F3}"/>
              </a:ext>
            </a:extLst>
          </p:cNvPr>
          <p:cNvSpPr txBox="1"/>
          <p:nvPr/>
        </p:nvSpPr>
        <p:spPr>
          <a:xfrm>
            <a:off x="600462" y="2597352"/>
            <a:ext cx="7290810" cy="4524315"/>
          </a:xfrm>
          <a:prstGeom prst="rect">
            <a:avLst/>
          </a:prstGeom>
          <a:noFill/>
        </p:spPr>
        <p:txBody>
          <a:bodyPr wrap="square">
            <a:spAutoFit/>
          </a:bodyPr>
          <a:lstStyle/>
          <a:p>
            <a:pPr indent="457200" algn="just"/>
            <a:r>
              <a:rPr lang="pt-BR" dirty="0">
                <a:latin typeface="Arial" panose="020B0604020202020204" pitchFamily="34" charset="0"/>
                <a:cs typeface="Arial" panose="020B0604020202020204" pitchFamily="34" charset="0"/>
              </a:rPr>
              <a:t>Você também pode aplicar filtros utilizando o grupo Edição, na Guia Página Inicial, no comando Classificar e Filtrar, com o cursor do Excel em uma célula de cabeçalho. Em qualquer caso, prossiga como descrito para conferir o que podemos fazer com filtros:</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no filtro da Coluna A e Selecione Classificar de A </a:t>
            </a:r>
            <a:r>
              <a:rPr lang="pt-BR" dirty="0" err="1">
                <a:latin typeface="Arial" panose="020B0604020202020204" pitchFamily="34" charset="0"/>
                <a:cs typeface="Arial" panose="020B0604020202020204" pitchFamily="34" charset="0"/>
              </a:rPr>
              <a:t>a</a:t>
            </a:r>
            <a:r>
              <a:rPr lang="pt-BR" dirty="0">
                <a:latin typeface="Arial" panose="020B0604020202020204" pitchFamily="34" charset="0"/>
                <a:cs typeface="Arial" panose="020B0604020202020204" pitchFamily="34" charset="0"/>
              </a:rPr>
              <a:t> Z. Todas as colunas sofrerão alteração, sendo classificadas em ordem alfabética crescente. O comando abaixo classificará em ordem decrescente. As caixas com os nomes dos produtos permitem inserir ou retirar itens do filtro.</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no Filtro da Coluna B, preço Unitário: Você poderá classificar as colunas de acordo com os preços.</a:t>
            </a:r>
          </a:p>
          <a:p>
            <a:pPr marL="804863" indent="-342900" algn="just">
              <a:buFont typeface="+mj-lt"/>
              <a:buAutoNum type="arabicPeriod"/>
            </a:pPr>
            <a:r>
              <a:rPr lang="pt-BR" dirty="0">
                <a:latin typeface="Arial" panose="020B0604020202020204" pitchFamily="34" charset="0"/>
                <a:cs typeface="Arial" panose="020B0604020202020204" pitchFamily="34" charset="0"/>
              </a:rPr>
              <a:t>Na coluna C, você fará o mesmo de acordo com as Datas, do mais antigo para o mais novo.</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275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pic>
        <p:nvPicPr>
          <p:cNvPr id="10" name="Imagem 9">
            <a:extLst>
              <a:ext uri="{FF2B5EF4-FFF2-40B4-BE49-F238E27FC236}">
                <a16:creationId xmlns:a16="http://schemas.microsoft.com/office/drawing/2014/main" id="{123561FF-DB5C-4965-AD3D-2CA087C942F0}"/>
              </a:ext>
            </a:extLst>
          </p:cNvPr>
          <p:cNvPicPr>
            <a:picLocks noChangeAspect="1"/>
          </p:cNvPicPr>
          <p:nvPr/>
        </p:nvPicPr>
        <p:blipFill>
          <a:blip r:embed="rId2"/>
          <a:stretch>
            <a:fillRect/>
          </a:stretch>
        </p:blipFill>
        <p:spPr>
          <a:xfrm>
            <a:off x="822960" y="1337253"/>
            <a:ext cx="9947616" cy="4478330"/>
          </a:xfrm>
          <a:prstGeom prst="rect">
            <a:avLst/>
          </a:prstGeom>
        </p:spPr>
      </p:pic>
      <p:sp>
        <p:nvSpPr>
          <p:cNvPr id="13" name="CaixaDeTexto 12">
            <a:extLst>
              <a:ext uri="{FF2B5EF4-FFF2-40B4-BE49-F238E27FC236}">
                <a16:creationId xmlns:a16="http://schemas.microsoft.com/office/drawing/2014/main" id="{D24DB487-0518-436B-BC1F-751B24178DA7}"/>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imagem mostra a mesma tabela com os produtos em Ordem Alfabética. É possível, também, personalizar os filtros.</a:t>
            </a:r>
          </a:p>
        </p:txBody>
      </p:sp>
    </p:spTree>
    <p:extLst>
      <p:ext uri="{BB962C8B-B14F-4D97-AF65-F5344CB8AC3E}">
        <p14:creationId xmlns:p14="http://schemas.microsoft.com/office/powerpoint/2010/main" val="515986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2" y="934324"/>
            <a:ext cx="5782051" cy="535531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personalizar os filtros, clique no filtro da célula Preço Unitário, e, no menu que acabamos de conhecer, selecione Filtros de Número. Um menu como o exibido na imagem ao lado, à direita superior,  será mostrado. Clique em É Maior ou Igual a..., o segundo item no segundo grupo de opções. A janela personalizar </a:t>
            </a:r>
            <a:r>
              <a:rPr lang="pt-BR" dirty="0" err="1">
                <a:latin typeface="Arial" panose="020B0604020202020204" pitchFamily="34" charset="0"/>
                <a:cs typeface="Arial" panose="020B0604020202020204" pitchFamily="34" charset="0"/>
              </a:rPr>
              <a:t>AutoFiltro</a:t>
            </a:r>
            <a:r>
              <a:rPr lang="pt-BR" dirty="0">
                <a:latin typeface="Arial" panose="020B0604020202020204" pitchFamily="34" charset="0"/>
                <a:cs typeface="Arial" panose="020B0604020202020204" pitchFamily="34" charset="0"/>
              </a:rPr>
              <a:t> aparecerá. </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caixa Preço Unitário, na primeira linha, a caixa menor à esquerda já estará pronta. Na caixa maior à direita, selecione R$ 6,10.</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Nos botões entre as caixas, selecione E</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segunda linha, na caixa menor à esquerda, selecione É Menor ou Igual a</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caixa maior à direita, selecione R$ 16,10. A janela ficará como mostra a imagem inferior, ao lado.</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Clique em OK.</a:t>
            </a:r>
          </a:p>
          <a:p>
            <a:pPr marL="804863" indent="-342900" algn="just">
              <a:buFont typeface="+mj-lt"/>
              <a:buAutoNum type="arabicPeriod"/>
              <a:tabLst>
                <a:tab pos="357188" algn="l"/>
              </a:tabLst>
            </a:pPr>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   </a:t>
            </a:r>
          </a:p>
        </p:txBody>
      </p:sp>
      <p:pic>
        <p:nvPicPr>
          <p:cNvPr id="10" name="Imagem 9"/>
          <p:cNvPicPr>
            <a:picLocks noChangeAspect="1"/>
          </p:cNvPicPr>
          <p:nvPr/>
        </p:nvPicPr>
        <p:blipFill>
          <a:blip r:embed="rId2"/>
          <a:stretch>
            <a:fillRect/>
          </a:stretch>
        </p:blipFill>
        <p:spPr>
          <a:xfrm>
            <a:off x="9100185" y="1652947"/>
            <a:ext cx="1581150" cy="2020845"/>
          </a:xfrm>
          <a:prstGeom prst="rect">
            <a:avLst/>
          </a:prstGeom>
        </p:spPr>
      </p:pic>
      <p:pic>
        <p:nvPicPr>
          <p:cNvPr id="12" name="Imagem 11"/>
          <p:cNvPicPr>
            <a:picLocks noChangeAspect="1"/>
          </p:cNvPicPr>
          <p:nvPr/>
        </p:nvPicPr>
        <p:blipFill>
          <a:blip r:embed="rId3"/>
          <a:stretch>
            <a:fillRect/>
          </a:stretch>
        </p:blipFill>
        <p:spPr>
          <a:xfrm>
            <a:off x="6547485" y="690923"/>
            <a:ext cx="2552700" cy="2982870"/>
          </a:xfrm>
          <a:prstGeom prst="rect">
            <a:avLst/>
          </a:prstGeom>
        </p:spPr>
      </p:pic>
      <p:pic>
        <p:nvPicPr>
          <p:cNvPr id="13" name="Imagem 12"/>
          <p:cNvPicPr>
            <a:picLocks noChangeAspect="1"/>
          </p:cNvPicPr>
          <p:nvPr/>
        </p:nvPicPr>
        <p:blipFill>
          <a:blip r:embed="rId4"/>
          <a:stretch>
            <a:fillRect/>
          </a:stretch>
        </p:blipFill>
        <p:spPr>
          <a:xfrm>
            <a:off x="6547485" y="3673792"/>
            <a:ext cx="4133850" cy="2162175"/>
          </a:xfrm>
          <a:prstGeom prst="rect">
            <a:avLst/>
          </a:prstGeom>
        </p:spPr>
      </p:pic>
    </p:spTree>
    <p:extLst>
      <p:ext uri="{BB962C8B-B14F-4D97-AF65-F5344CB8AC3E}">
        <p14:creationId xmlns:p14="http://schemas.microsoft.com/office/powerpoint/2010/main" val="339096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868120" y="1238347"/>
            <a:ext cx="7270040" cy="2543175"/>
          </a:xfrm>
          <a:prstGeom prst="rect">
            <a:avLst/>
          </a:prstGeom>
        </p:spPr>
      </p:pic>
      <p:sp>
        <p:nvSpPr>
          <p:cNvPr id="7" name="Retângulo Arredondado 6">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9" name="CaixaDeTexto 8">
            <a:extLst>
              <a:ext uri="{FF2B5EF4-FFF2-40B4-BE49-F238E27FC236}">
                <a16:creationId xmlns:a16="http://schemas.microsoft.com/office/drawing/2014/main" id="{D24DB487-0518-436B-BC1F-751B24178DA7}"/>
              </a:ext>
            </a:extLst>
          </p:cNvPr>
          <p:cNvSpPr txBox="1"/>
          <p:nvPr/>
        </p:nvSpPr>
        <p:spPr>
          <a:xfrm>
            <a:off x="600461" y="690922"/>
            <a:ext cx="10170116" cy="36933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Após a aplicação do filtro, a planilha será reduzida para apenas 3 registros:</a:t>
            </a:r>
          </a:p>
        </p:txBody>
      </p:sp>
      <p:pic>
        <p:nvPicPr>
          <p:cNvPr id="10" name="Imagem 9"/>
          <p:cNvPicPr>
            <a:picLocks noChangeAspect="1"/>
          </p:cNvPicPr>
          <p:nvPr/>
        </p:nvPicPr>
        <p:blipFill>
          <a:blip r:embed="rId3"/>
          <a:stretch>
            <a:fillRect/>
          </a:stretch>
        </p:blipFill>
        <p:spPr>
          <a:xfrm>
            <a:off x="8217877" y="1238347"/>
            <a:ext cx="2552700" cy="4574500"/>
          </a:xfrm>
          <a:prstGeom prst="rect">
            <a:avLst/>
          </a:prstGeom>
        </p:spPr>
      </p:pic>
      <p:sp>
        <p:nvSpPr>
          <p:cNvPr id="11" name="CaixaDeTexto 10">
            <a:extLst>
              <a:ext uri="{FF2B5EF4-FFF2-40B4-BE49-F238E27FC236}">
                <a16:creationId xmlns:a16="http://schemas.microsoft.com/office/drawing/2014/main" id="{D24DB487-0518-436B-BC1F-751B24178DA7}"/>
              </a:ext>
            </a:extLst>
          </p:cNvPr>
          <p:cNvSpPr txBox="1"/>
          <p:nvPr/>
        </p:nvSpPr>
        <p:spPr>
          <a:xfrm>
            <a:off x="609606" y="3781522"/>
            <a:ext cx="746454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caso de erros ou mesmo para retornar a exibir os registros totais, basta voltar ao menu filtro. Tomando como exemplo o filtro que acabamos de aplicar, para altera-lo, basta repetir os processos que acabamos de executar em Filtros de Número e refazer o filtro alterando os valores aplicados. Para Excluir tudo e fazer a planilha voltar a exibir todos os registros, selecione Limpar Filtro. Se a coluna Produtos Escolares estiver em ordem alfabética, você pode desfazer o filtro dela. </a:t>
            </a:r>
          </a:p>
        </p:txBody>
      </p:sp>
    </p:spTree>
    <p:extLst>
      <p:ext uri="{BB962C8B-B14F-4D97-AF65-F5344CB8AC3E}">
        <p14:creationId xmlns:p14="http://schemas.microsoft.com/office/powerpoint/2010/main" val="10796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667BB83-93E0-41E3-A34F-BC120F5DEB2C}"/>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DBD02521-5F74-441B-A231-D3C4877B2E6F}"/>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64EE56FE-9451-43A5-9CBA-B1B4A51440AE}"/>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Crie uma planilha como esta em um arquivo em separado, nomeie o arquivo como Prática Filtros e faça o que se pede, mantendo o arquivo das planilhas do curso em aberto :</a:t>
            </a:r>
          </a:p>
        </p:txBody>
      </p:sp>
      <p:pic>
        <p:nvPicPr>
          <p:cNvPr id="10" name="Imagem 9">
            <a:extLst>
              <a:ext uri="{FF2B5EF4-FFF2-40B4-BE49-F238E27FC236}">
                <a16:creationId xmlns:a16="http://schemas.microsoft.com/office/drawing/2014/main" id="{0E7D237B-1148-4186-B988-6F2A67165162}"/>
              </a:ext>
            </a:extLst>
          </p:cNvPr>
          <p:cNvPicPr>
            <a:picLocks noChangeAspect="1"/>
          </p:cNvPicPr>
          <p:nvPr/>
        </p:nvPicPr>
        <p:blipFill>
          <a:blip r:embed="rId2"/>
          <a:stretch>
            <a:fillRect/>
          </a:stretch>
        </p:blipFill>
        <p:spPr>
          <a:xfrm>
            <a:off x="803909" y="1337253"/>
            <a:ext cx="9966667" cy="4530146"/>
          </a:xfrm>
          <a:prstGeom prst="rect">
            <a:avLst/>
          </a:prstGeom>
        </p:spPr>
      </p:pic>
    </p:spTree>
    <p:extLst>
      <p:ext uri="{BB962C8B-B14F-4D97-AF65-F5344CB8AC3E}">
        <p14:creationId xmlns:p14="http://schemas.microsoft.com/office/powerpoint/2010/main" val="1904546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CAA191C4-D55B-43F3-84DF-63D7A8F2CFC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1AF71FAD-39B2-49CF-B186-BF2ABE3DCAD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551AB0D9-E009-4799-960F-9E1C8B6C3D0B}"/>
              </a:ext>
            </a:extLst>
          </p:cNvPr>
          <p:cNvSpPr txBox="1"/>
          <p:nvPr/>
        </p:nvSpPr>
        <p:spPr>
          <a:xfrm>
            <a:off x="600462" y="823489"/>
            <a:ext cx="8068050"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Nesse arquivo, nesta planilha e em mais 4 planilhas, nomeadas como exercício 1, exercício 2 e assim por diante, faça o seguinte:</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contendo Alface e valor entre R$ 9,00 e R$ 14,50</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contendo Hamburguer e Queijo</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com valor menor que R$ 9,50 e maiores que R$ 14,50</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com Valor de Combo entre R$ 22,00 e R$ 27,00</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com Queijo e valor de Combo menor que R$ 22,00 e maior que R$ 27,00</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Todos os exercícios com Barra de dados no combo, da cor preferida</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 Após aplicar os filtros e as barras, aumentar a altura da linha de identificação das colunas, aplicar bordas e colocar o texto a 45º</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Selecione uma das planilhas do exercício e faça o seguinte:</a:t>
            </a:r>
          </a:p>
          <a:p>
            <a:pPr marL="342900" indent="-342900" algn="just">
              <a:buFont typeface="+mj-lt"/>
              <a:buAutoNum type="arabicPeriod"/>
            </a:pPr>
            <a:r>
              <a:rPr lang="pt-BR" dirty="0">
                <a:latin typeface="Arial" panose="020B0604020202020204" pitchFamily="34" charset="0"/>
                <a:cs typeface="Arial" panose="020B0604020202020204" pitchFamily="34" charset="0"/>
              </a:rPr>
              <a:t>Clique com o botão direito do mouse na Guia onde você aplicou o nome da planilha: um menu como o da imagem superior aparecerá: Clique em Mover ou Copiar.</a:t>
            </a:r>
          </a:p>
          <a:p>
            <a:pPr marL="342900" indent="-342900" algn="just">
              <a:buFont typeface="+mj-lt"/>
              <a:buAutoNum type="arabicPeriod"/>
            </a:pPr>
            <a:r>
              <a:rPr lang="pt-BR" dirty="0">
                <a:latin typeface="Arial" panose="020B0604020202020204" pitchFamily="34" charset="0"/>
                <a:cs typeface="Arial" panose="020B0604020202020204" pitchFamily="34" charset="0"/>
              </a:rPr>
              <a:t>Na janela Mover ou copiar, na primeira caixa, estará o arquivo do exercício. Clique no botão à direita e selecione o arquivo Excel básico, onde está nosso curso.</a:t>
            </a:r>
          </a:p>
          <a:p>
            <a:pPr marL="342900" indent="-342900" algn="just">
              <a:buFont typeface="+mj-lt"/>
              <a:buAutoNum type="arabicPeriod"/>
            </a:pPr>
            <a:r>
              <a:rPr lang="pt-BR" dirty="0">
                <a:latin typeface="Arial" panose="020B0604020202020204" pitchFamily="34" charset="0"/>
                <a:cs typeface="Arial" panose="020B0604020202020204" pitchFamily="34" charset="0"/>
              </a:rPr>
              <a:t>Na caixa Antes da planilha, selecione mover para o final e selecione a caixa criar uma cópia. Renomeie nossa 9ª planilha como Cantina.</a:t>
            </a:r>
          </a:p>
        </p:txBody>
      </p:sp>
      <p:pic>
        <p:nvPicPr>
          <p:cNvPr id="2" name="Imagem 1"/>
          <p:cNvPicPr>
            <a:picLocks noChangeAspect="1"/>
          </p:cNvPicPr>
          <p:nvPr/>
        </p:nvPicPr>
        <p:blipFill>
          <a:blip r:embed="rId2"/>
          <a:stretch>
            <a:fillRect/>
          </a:stretch>
        </p:blipFill>
        <p:spPr>
          <a:xfrm>
            <a:off x="8842043" y="823489"/>
            <a:ext cx="1928534" cy="2214372"/>
          </a:xfrm>
          <a:prstGeom prst="rect">
            <a:avLst/>
          </a:prstGeom>
        </p:spPr>
      </p:pic>
      <p:pic>
        <p:nvPicPr>
          <p:cNvPr id="4" name="Imagem 3"/>
          <p:cNvPicPr>
            <a:picLocks noChangeAspect="1"/>
          </p:cNvPicPr>
          <p:nvPr/>
        </p:nvPicPr>
        <p:blipFill>
          <a:blip r:embed="rId3"/>
          <a:stretch>
            <a:fillRect/>
          </a:stretch>
        </p:blipFill>
        <p:spPr>
          <a:xfrm>
            <a:off x="8842043" y="3147060"/>
            <a:ext cx="1928534" cy="2667000"/>
          </a:xfrm>
          <a:prstGeom prst="rect">
            <a:avLst/>
          </a:prstGeom>
        </p:spPr>
      </p:pic>
    </p:spTree>
    <p:extLst>
      <p:ext uri="{BB962C8B-B14F-4D97-AF65-F5344CB8AC3E}">
        <p14:creationId xmlns:p14="http://schemas.microsoft.com/office/powerpoint/2010/main" val="699993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40664" y="1408176"/>
            <a:ext cx="10029913" cy="4187761"/>
          </a:xfrm>
          <a:prstGeom prst="rect">
            <a:avLst/>
          </a:prstGeom>
        </p:spPr>
      </p:pic>
      <p:sp>
        <p:nvSpPr>
          <p:cNvPr id="8" name="Retângulo Arredondado 7"/>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Nona planilha completa</a:t>
            </a:r>
          </a:p>
        </p:txBody>
      </p:sp>
      <p:sp>
        <p:nvSpPr>
          <p:cNvPr id="10" name="CaixaDeTexto 9">
            <a:extLst>
              <a:ext uri="{FF2B5EF4-FFF2-40B4-BE49-F238E27FC236}">
                <a16:creationId xmlns:a16="http://schemas.microsoft.com/office/drawing/2014/main" id="{64EE56FE-9451-43A5-9CBA-B1B4A51440AE}"/>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Lembrando que sua planilha deverá estar com este layout, mas com dados diferentes: O filtro aqui aplicado está com lanches cujo valor unitário está entre R$ 9,00 e R$ 13,00</a:t>
            </a:r>
          </a:p>
        </p:txBody>
      </p:sp>
    </p:spTree>
    <p:extLst>
      <p:ext uri="{BB962C8B-B14F-4D97-AF65-F5344CB8AC3E}">
        <p14:creationId xmlns:p14="http://schemas.microsoft.com/office/powerpoint/2010/main" val="4287904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600462" y="690922"/>
            <a:ext cx="10170114" cy="397031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as guias, é possível acessar os diferentes grupos e comandos que o programa oferece. Algumas guias serão exibidas somente quando necessárias (como a guia desenvolvedor) .Cada guia representará um tipo de atividade que pode ser aplicada na sua planilha.</a:t>
            </a:r>
          </a:p>
          <a:p>
            <a:pPr indent="457200" algn="just"/>
            <a:r>
              <a:rPr lang="pt-BR" dirty="0">
                <a:latin typeface="Arial" panose="020B0604020202020204" pitchFamily="34" charset="0"/>
                <a:cs typeface="Arial" panose="020B0604020202020204" pitchFamily="34" charset="0"/>
              </a:rPr>
              <a:t>Os grupos são apresentados em conjunto abaixo das guias, sempre agrupando os principais botões de comando relativos às atividades. Já os comandos são as ferramentas que modificam o conteúdo existente em sua planilha. Eles o ajudarão a inserir textos, números ou outras informações ou mesmo um menu com mais comandos nas células.</a:t>
            </a:r>
          </a:p>
          <a:p>
            <a:pPr indent="457200" algn="just"/>
            <a:r>
              <a:rPr lang="pt-BR" dirty="0">
                <a:latin typeface="Arial" panose="020B0604020202020204" pitchFamily="34" charset="0"/>
                <a:cs typeface="Arial" panose="020B0604020202020204" pitchFamily="34" charset="0"/>
              </a:rPr>
              <a:t>Todos os grupos possuem uma variedade de comandos que nem sempre estarão disponíveis em sua totalidade na faixa de opções. Esses grupos possuirão um indicador chamado de </a:t>
            </a:r>
            <a:r>
              <a:rPr lang="pt-BR" b="1" dirty="0">
                <a:latin typeface="Arial" panose="020B0604020202020204" pitchFamily="34" charset="0"/>
                <a:cs typeface="Arial" panose="020B0604020202020204" pitchFamily="34" charset="0"/>
              </a:rPr>
              <a:t>indicador da caixa de diálogo</a:t>
            </a:r>
            <a:r>
              <a:rPr lang="pt-BR" dirty="0">
                <a:latin typeface="Arial" panose="020B0604020202020204" pitchFamily="34" charset="0"/>
                <a:cs typeface="Arial" panose="020B0604020202020204" pitchFamily="34" charset="0"/>
              </a:rPr>
              <a:t>, que irá se assemelhar a uma pequena seta, localizada à direita da identificação do </a:t>
            </a:r>
            <a:r>
              <a:rPr lang="pt-BR" dirty="0" err="1">
                <a:latin typeface="Arial" panose="020B0604020202020204" pitchFamily="34" charset="0"/>
                <a:cs typeface="Arial" panose="020B0604020202020204" pitchFamily="34" charset="0"/>
              </a:rPr>
              <a:t>gupo</a:t>
            </a:r>
            <a:r>
              <a:rPr lang="pt-BR" dirty="0">
                <a:latin typeface="Arial" panose="020B0604020202020204" pitchFamily="34" charset="0"/>
                <a:cs typeface="Arial" panose="020B0604020202020204" pitchFamily="34" charset="0"/>
              </a:rPr>
              <a:t> ao qual pertence.</a:t>
            </a:r>
          </a:p>
          <a:p>
            <a:pPr indent="457200" algn="just"/>
            <a:r>
              <a:rPr lang="pt-BR" dirty="0">
                <a:latin typeface="Arial" panose="020B0604020202020204" pitchFamily="34" charset="0"/>
                <a:cs typeface="Arial" panose="020B0604020202020204" pitchFamily="34" charset="0"/>
              </a:rPr>
              <a:t>Na divisão entre a faixa de opções e a célula, estará a barra de fórmulas, que servirá para inserir ou editar as fórmulas em células ou gráficos. Ela exibe o valor constante ou a fórmula armazenada na célula ativa.</a:t>
            </a:r>
          </a:p>
        </p:txBody>
      </p:sp>
      <p:sp>
        <p:nvSpPr>
          <p:cNvPr id="9" name="Retângulo Arredondado 8"/>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2" name="Imagem 1"/>
          <p:cNvPicPr>
            <a:picLocks noChangeAspect="1"/>
          </p:cNvPicPr>
          <p:nvPr/>
        </p:nvPicPr>
        <p:blipFill>
          <a:blip r:embed="rId2"/>
          <a:stretch>
            <a:fillRect/>
          </a:stretch>
        </p:blipFill>
        <p:spPr>
          <a:xfrm>
            <a:off x="692467" y="4661240"/>
            <a:ext cx="9384221" cy="1571625"/>
          </a:xfrm>
          <a:prstGeom prst="rect">
            <a:avLst/>
          </a:prstGeom>
        </p:spPr>
      </p:pic>
      <p:sp>
        <p:nvSpPr>
          <p:cNvPr id="3" name="Seta para a Direita 2"/>
          <p:cNvSpPr/>
          <p:nvPr/>
        </p:nvSpPr>
        <p:spPr>
          <a:xfrm>
            <a:off x="2404872" y="5861304"/>
            <a:ext cx="1097280" cy="57607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a:xfrm>
            <a:off x="2404872" y="5914382"/>
            <a:ext cx="979755" cy="369332"/>
          </a:xfrm>
          <a:prstGeom prst="rect">
            <a:avLst/>
          </a:prstGeom>
          <a:noFill/>
        </p:spPr>
        <p:txBody>
          <a:bodyPr wrap="none" rtlCol="0">
            <a:spAutoFit/>
          </a:bodyPr>
          <a:lstStyle/>
          <a:p>
            <a:r>
              <a:rPr lang="pt-BR" dirty="0"/>
              <a:t>GRUPOS</a:t>
            </a:r>
          </a:p>
        </p:txBody>
      </p:sp>
      <p:sp>
        <p:nvSpPr>
          <p:cNvPr id="7" name="Seta para Baixo 6"/>
          <p:cNvSpPr/>
          <p:nvPr/>
        </p:nvSpPr>
        <p:spPr>
          <a:xfrm>
            <a:off x="4974336" y="4661240"/>
            <a:ext cx="713232" cy="1253142"/>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4349496" y="6114210"/>
            <a:ext cx="1989391" cy="646331"/>
          </a:xfrm>
          <a:prstGeom prst="rect">
            <a:avLst/>
          </a:prstGeom>
          <a:noFill/>
        </p:spPr>
        <p:txBody>
          <a:bodyPr wrap="none" rtlCol="0">
            <a:spAutoFit/>
          </a:bodyPr>
          <a:lstStyle/>
          <a:p>
            <a:pPr algn="ctr"/>
            <a:r>
              <a:rPr lang="pt-BR" dirty="0"/>
              <a:t>INDICADOR DA</a:t>
            </a:r>
          </a:p>
          <a:p>
            <a:pPr algn="ctr"/>
            <a:r>
              <a:rPr lang="pt-BR" dirty="0"/>
              <a:t>CAIXA DE DIÁLOGO</a:t>
            </a:r>
          </a:p>
        </p:txBody>
      </p:sp>
      <p:sp>
        <p:nvSpPr>
          <p:cNvPr id="11" name="Seta para a Esquerda 10"/>
          <p:cNvSpPr/>
          <p:nvPr/>
        </p:nvSpPr>
        <p:spPr>
          <a:xfrm>
            <a:off x="7031736" y="4992624"/>
            <a:ext cx="1419262" cy="44805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p:cNvSpPr txBox="1"/>
          <p:nvPr/>
        </p:nvSpPr>
        <p:spPr>
          <a:xfrm>
            <a:off x="7239000" y="4853678"/>
            <a:ext cx="1211998" cy="338554"/>
          </a:xfrm>
          <a:prstGeom prst="rect">
            <a:avLst/>
          </a:prstGeom>
          <a:noFill/>
        </p:spPr>
        <p:txBody>
          <a:bodyPr wrap="square" rtlCol="0">
            <a:spAutoFit/>
          </a:bodyPr>
          <a:lstStyle/>
          <a:p>
            <a:r>
              <a:rPr lang="pt-BR" sz="1600" dirty="0"/>
              <a:t>COMANDOS</a:t>
            </a:r>
          </a:p>
        </p:txBody>
      </p:sp>
      <p:sp>
        <p:nvSpPr>
          <p:cNvPr id="15" name="Seta para a Esquerda 14"/>
          <p:cNvSpPr/>
          <p:nvPr/>
        </p:nvSpPr>
        <p:spPr>
          <a:xfrm>
            <a:off x="10076688" y="4571702"/>
            <a:ext cx="1419262" cy="44805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p:cNvSpPr txBox="1"/>
          <p:nvPr/>
        </p:nvSpPr>
        <p:spPr>
          <a:xfrm>
            <a:off x="10283952" y="4606194"/>
            <a:ext cx="1211998" cy="338554"/>
          </a:xfrm>
          <a:prstGeom prst="rect">
            <a:avLst/>
          </a:prstGeom>
          <a:noFill/>
        </p:spPr>
        <p:txBody>
          <a:bodyPr wrap="square" rtlCol="0">
            <a:spAutoFit/>
          </a:bodyPr>
          <a:lstStyle/>
          <a:p>
            <a:r>
              <a:rPr lang="pt-BR" sz="1600" dirty="0"/>
              <a:t>GUIAS</a:t>
            </a:r>
          </a:p>
        </p:txBody>
      </p:sp>
    </p:spTree>
    <p:extLst>
      <p:ext uri="{BB962C8B-B14F-4D97-AF65-F5344CB8AC3E}">
        <p14:creationId xmlns:p14="http://schemas.microsoft.com/office/powerpoint/2010/main" val="1135999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Aritméticos e de Comparação</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Como vimos, no Microsoft Excel, é possível efetuar cálculos com a utilização de fórmulas ou mesmo operações matemáticas básicas. O software também permite trabalhar com funções, além de valores numéricos, com datas, valores lógicos ( verdadeiro ou falso ) e até mesmo textos. Pode-se utilizar parênteses para que termos sejam agrupados entre si, alterando a ordem prioritária das ações.</a:t>
            </a:r>
          </a:p>
          <a:p>
            <a:pPr indent="457200" algn="just"/>
            <a:r>
              <a:rPr lang="pt-BR" dirty="0">
                <a:latin typeface="Arial" panose="020B0604020202020204" pitchFamily="34" charset="0"/>
                <a:cs typeface="Arial" panose="020B0604020202020204" pitchFamily="34" charset="0"/>
              </a:rPr>
              <a:t>Os operadores utilizados nas operações podem ser aritméticos ou de comparação. Confira-os no quadro a seguir: </a:t>
            </a:r>
          </a:p>
        </p:txBody>
      </p:sp>
      <p:graphicFrame>
        <p:nvGraphicFramePr>
          <p:cNvPr id="9" name="Tabela 8"/>
          <p:cNvGraphicFramePr>
            <a:graphicFrameLocks noGrp="1"/>
          </p:cNvGraphicFramePr>
          <p:nvPr>
            <p:extLst>
              <p:ext uri="{D42A27DB-BD31-4B8C-83A1-F6EECF244321}">
                <p14:modId xmlns:p14="http://schemas.microsoft.com/office/powerpoint/2010/main" val="2506070024"/>
              </p:ext>
            </p:extLst>
          </p:nvPr>
        </p:nvGraphicFramePr>
        <p:xfrm>
          <a:off x="706120" y="2719568"/>
          <a:ext cx="10064456" cy="2966720"/>
        </p:xfrm>
        <a:graphic>
          <a:graphicData uri="http://schemas.openxmlformats.org/drawingml/2006/table">
            <a:tbl>
              <a:tblPr firstRow="1" bandRow="1">
                <a:tableStyleId>{5C22544A-7EE6-4342-B048-85BDC9FD1C3A}</a:tableStyleId>
              </a:tblPr>
              <a:tblGrid>
                <a:gridCol w="1086104">
                  <a:extLst>
                    <a:ext uri="{9D8B030D-6E8A-4147-A177-3AD203B41FA5}">
                      <a16:colId xmlns:a16="http://schemas.microsoft.com/office/drawing/2014/main" val="419541046"/>
                    </a:ext>
                  </a:extLst>
                </a:gridCol>
                <a:gridCol w="3946124">
                  <a:extLst>
                    <a:ext uri="{9D8B030D-6E8A-4147-A177-3AD203B41FA5}">
                      <a16:colId xmlns:a16="http://schemas.microsoft.com/office/drawing/2014/main" val="414101728"/>
                    </a:ext>
                  </a:extLst>
                </a:gridCol>
                <a:gridCol w="1101364">
                  <a:extLst>
                    <a:ext uri="{9D8B030D-6E8A-4147-A177-3AD203B41FA5}">
                      <a16:colId xmlns:a16="http://schemas.microsoft.com/office/drawing/2014/main" val="810210524"/>
                    </a:ext>
                  </a:extLst>
                </a:gridCol>
                <a:gridCol w="3930864">
                  <a:extLst>
                    <a:ext uri="{9D8B030D-6E8A-4147-A177-3AD203B41FA5}">
                      <a16:colId xmlns:a16="http://schemas.microsoft.com/office/drawing/2014/main" val="4174950193"/>
                    </a:ext>
                  </a:extLst>
                </a:gridCol>
              </a:tblGrid>
              <a:tr h="370840">
                <a:tc gridSpan="2">
                  <a:txBody>
                    <a:bodyPr/>
                    <a:lstStyle/>
                    <a:p>
                      <a:pPr algn="ctr"/>
                      <a:r>
                        <a:rPr lang="pt-BR" dirty="0"/>
                        <a:t>OPERADORES ARITMÉTICOS</a:t>
                      </a:r>
                    </a:p>
                  </a:txBody>
                  <a:tcPr/>
                </a:tc>
                <a:tc hMerge="1">
                  <a:txBody>
                    <a:bodyPr/>
                    <a:lstStyle/>
                    <a:p>
                      <a:endParaRPr lang="pt-BR" dirty="0"/>
                    </a:p>
                  </a:txBody>
                  <a:tcPr/>
                </a:tc>
                <a:tc gridSpan="2">
                  <a:txBody>
                    <a:bodyPr/>
                    <a:lstStyle/>
                    <a:p>
                      <a:pPr algn="ctr"/>
                      <a:r>
                        <a:rPr lang="pt-BR" dirty="0"/>
                        <a:t>OPERADORES DE COMPARAÇÃO</a:t>
                      </a:r>
                    </a:p>
                  </a:txBody>
                  <a:tcPr/>
                </a:tc>
                <a:tc hMerge="1">
                  <a:txBody>
                    <a:bodyPr/>
                    <a:lstStyle/>
                    <a:p>
                      <a:endParaRPr lang="pt-BR" dirty="0"/>
                    </a:p>
                  </a:txBody>
                  <a:tcPr/>
                </a:tc>
                <a:extLst>
                  <a:ext uri="{0D108BD9-81ED-4DB2-BD59-A6C34878D82A}">
                    <a16:rowId xmlns:a16="http://schemas.microsoft.com/office/drawing/2014/main" val="4100172978"/>
                  </a:ext>
                </a:extLst>
              </a:tr>
              <a:tr h="370840">
                <a:tc>
                  <a:txBody>
                    <a:bodyPr/>
                    <a:lstStyle/>
                    <a:p>
                      <a:pPr algn="ctr"/>
                      <a:r>
                        <a:rPr lang="pt-BR" dirty="0"/>
                        <a:t>Símbolo</a:t>
                      </a:r>
                    </a:p>
                  </a:txBody>
                  <a:tcPr/>
                </a:tc>
                <a:tc>
                  <a:txBody>
                    <a:bodyPr/>
                    <a:lstStyle/>
                    <a:p>
                      <a:pPr algn="ctr"/>
                      <a:r>
                        <a:rPr lang="pt-BR" dirty="0"/>
                        <a:t>Descrição</a:t>
                      </a:r>
                    </a:p>
                  </a:txBody>
                  <a:tcPr/>
                </a:tc>
                <a:tc>
                  <a:txBody>
                    <a:bodyPr/>
                    <a:lstStyle/>
                    <a:p>
                      <a:pPr algn="ctr"/>
                      <a:r>
                        <a:rPr lang="pt-BR" dirty="0"/>
                        <a:t>Símbolo</a:t>
                      </a:r>
                    </a:p>
                  </a:txBody>
                  <a:tcPr/>
                </a:tc>
                <a:tc>
                  <a:txBody>
                    <a:bodyPr/>
                    <a:lstStyle/>
                    <a:p>
                      <a:pPr algn="ctr"/>
                      <a:r>
                        <a:rPr lang="pt-BR" dirty="0"/>
                        <a:t>Descrição</a:t>
                      </a:r>
                    </a:p>
                  </a:txBody>
                  <a:tcPr/>
                </a:tc>
                <a:extLst>
                  <a:ext uri="{0D108BD9-81ED-4DB2-BD59-A6C34878D82A}">
                    <a16:rowId xmlns:a16="http://schemas.microsoft.com/office/drawing/2014/main" val="2828728871"/>
                  </a:ext>
                </a:extLst>
              </a:tr>
              <a:tr h="370840">
                <a:tc>
                  <a:txBody>
                    <a:bodyPr/>
                    <a:lstStyle/>
                    <a:p>
                      <a:pPr algn="ctr"/>
                      <a:r>
                        <a:rPr lang="pt-BR" dirty="0"/>
                        <a:t>+</a:t>
                      </a:r>
                    </a:p>
                  </a:txBody>
                  <a:tcPr/>
                </a:tc>
                <a:tc>
                  <a:txBody>
                    <a:bodyPr/>
                    <a:lstStyle/>
                    <a:p>
                      <a:r>
                        <a:rPr lang="pt-BR" dirty="0"/>
                        <a:t>Para efetuar adições</a:t>
                      </a:r>
                    </a:p>
                  </a:txBody>
                  <a:tcPr/>
                </a:tc>
                <a:tc>
                  <a:txBody>
                    <a:bodyPr/>
                    <a:lstStyle/>
                    <a:p>
                      <a:pPr algn="ctr"/>
                      <a:r>
                        <a:rPr lang="pt-BR" dirty="0"/>
                        <a:t>=</a:t>
                      </a:r>
                    </a:p>
                  </a:txBody>
                  <a:tcPr/>
                </a:tc>
                <a:tc>
                  <a:txBody>
                    <a:bodyPr/>
                    <a:lstStyle/>
                    <a:p>
                      <a:r>
                        <a:rPr lang="pt-BR" dirty="0"/>
                        <a:t>Igual</a:t>
                      </a:r>
                    </a:p>
                  </a:txBody>
                  <a:tcPr/>
                </a:tc>
                <a:extLst>
                  <a:ext uri="{0D108BD9-81ED-4DB2-BD59-A6C34878D82A}">
                    <a16:rowId xmlns:a16="http://schemas.microsoft.com/office/drawing/2014/main" val="2577383243"/>
                  </a:ext>
                </a:extLst>
              </a:tr>
              <a:tr h="370840">
                <a:tc>
                  <a:txBody>
                    <a:bodyPr/>
                    <a:lstStyle/>
                    <a:p>
                      <a:pPr algn="ctr"/>
                      <a:r>
                        <a:rPr lang="pt-BR" dirty="0"/>
                        <a:t>-</a:t>
                      </a:r>
                    </a:p>
                  </a:txBody>
                  <a:tcPr/>
                </a:tc>
                <a:tc>
                  <a:txBody>
                    <a:bodyPr/>
                    <a:lstStyle/>
                    <a:p>
                      <a:r>
                        <a:rPr lang="pt-BR" dirty="0"/>
                        <a:t>Para efetuar subtrações</a:t>
                      </a:r>
                    </a:p>
                  </a:txBody>
                  <a:tcPr/>
                </a:tc>
                <a:tc>
                  <a:txBody>
                    <a:bodyPr/>
                    <a:lstStyle/>
                    <a:p>
                      <a:pPr algn="ctr"/>
                      <a:r>
                        <a:rPr lang="pt-BR" dirty="0"/>
                        <a:t>&gt;</a:t>
                      </a:r>
                    </a:p>
                  </a:txBody>
                  <a:tcPr/>
                </a:tc>
                <a:tc>
                  <a:txBody>
                    <a:bodyPr/>
                    <a:lstStyle/>
                    <a:p>
                      <a:r>
                        <a:rPr lang="pt-BR" dirty="0"/>
                        <a:t>Maior</a:t>
                      </a:r>
                    </a:p>
                  </a:txBody>
                  <a:tcPr/>
                </a:tc>
                <a:extLst>
                  <a:ext uri="{0D108BD9-81ED-4DB2-BD59-A6C34878D82A}">
                    <a16:rowId xmlns:a16="http://schemas.microsoft.com/office/drawing/2014/main" val="3605254174"/>
                  </a:ext>
                </a:extLst>
              </a:tr>
              <a:tr h="370840">
                <a:tc>
                  <a:txBody>
                    <a:bodyPr/>
                    <a:lstStyle/>
                    <a:p>
                      <a:pPr algn="ctr"/>
                      <a:r>
                        <a:rPr lang="pt-BR" dirty="0"/>
                        <a:t>/</a:t>
                      </a:r>
                    </a:p>
                  </a:txBody>
                  <a:tcPr/>
                </a:tc>
                <a:tc>
                  <a:txBody>
                    <a:bodyPr/>
                    <a:lstStyle/>
                    <a:p>
                      <a:r>
                        <a:rPr lang="pt-BR" dirty="0"/>
                        <a:t>Para efetuar divisões</a:t>
                      </a:r>
                    </a:p>
                  </a:txBody>
                  <a:tcPr/>
                </a:tc>
                <a:tc>
                  <a:txBody>
                    <a:bodyPr/>
                    <a:lstStyle/>
                    <a:p>
                      <a:pPr algn="ctr"/>
                      <a:r>
                        <a:rPr lang="pt-BR" dirty="0"/>
                        <a:t>&gt;=</a:t>
                      </a:r>
                    </a:p>
                  </a:txBody>
                  <a:tcPr/>
                </a:tc>
                <a:tc>
                  <a:txBody>
                    <a:bodyPr/>
                    <a:lstStyle/>
                    <a:p>
                      <a:r>
                        <a:rPr lang="pt-BR" dirty="0"/>
                        <a:t>Maior ou Igual a</a:t>
                      </a:r>
                    </a:p>
                  </a:txBody>
                  <a:tcPr/>
                </a:tc>
                <a:extLst>
                  <a:ext uri="{0D108BD9-81ED-4DB2-BD59-A6C34878D82A}">
                    <a16:rowId xmlns:a16="http://schemas.microsoft.com/office/drawing/2014/main" val="1253704952"/>
                  </a:ext>
                </a:extLst>
              </a:tr>
              <a:tr h="370840">
                <a:tc>
                  <a:txBody>
                    <a:bodyPr/>
                    <a:lstStyle/>
                    <a:p>
                      <a:pPr algn="ctr"/>
                      <a:r>
                        <a:rPr lang="pt-BR" dirty="0"/>
                        <a:t>*</a:t>
                      </a:r>
                    </a:p>
                  </a:txBody>
                  <a:tcPr/>
                </a:tc>
                <a:tc>
                  <a:txBody>
                    <a:bodyPr/>
                    <a:lstStyle/>
                    <a:p>
                      <a:r>
                        <a:rPr lang="pt-BR" dirty="0"/>
                        <a:t>Para</a:t>
                      </a:r>
                      <a:r>
                        <a:rPr lang="pt-BR" baseline="0" dirty="0"/>
                        <a:t> efetuar Multiplicações</a:t>
                      </a:r>
                      <a:endParaRPr lang="pt-BR" dirty="0"/>
                    </a:p>
                  </a:txBody>
                  <a:tcPr/>
                </a:tc>
                <a:tc>
                  <a:txBody>
                    <a:bodyPr/>
                    <a:lstStyle/>
                    <a:p>
                      <a:pPr algn="ctr"/>
                      <a:r>
                        <a:rPr lang="pt-BR" dirty="0"/>
                        <a:t>&lt;</a:t>
                      </a:r>
                    </a:p>
                  </a:txBody>
                  <a:tcPr/>
                </a:tc>
                <a:tc>
                  <a:txBody>
                    <a:bodyPr/>
                    <a:lstStyle/>
                    <a:p>
                      <a:r>
                        <a:rPr lang="pt-BR" dirty="0"/>
                        <a:t>Menor</a:t>
                      </a:r>
                    </a:p>
                  </a:txBody>
                  <a:tcPr/>
                </a:tc>
                <a:extLst>
                  <a:ext uri="{0D108BD9-81ED-4DB2-BD59-A6C34878D82A}">
                    <a16:rowId xmlns:a16="http://schemas.microsoft.com/office/drawing/2014/main" val="1317539313"/>
                  </a:ext>
                </a:extLst>
              </a:tr>
              <a:tr h="370840">
                <a:tc>
                  <a:txBody>
                    <a:bodyPr/>
                    <a:lstStyle/>
                    <a:p>
                      <a:pPr algn="ctr"/>
                      <a:r>
                        <a:rPr lang="pt-BR" dirty="0"/>
                        <a:t>^</a:t>
                      </a:r>
                    </a:p>
                  </a:txBody>
                  <a:tcPr/>
                </a:tc>
                <a:tc>
                  <a:txBody>
                    <a:bodyPr/>
                    <a:lstStyle/>
                    <a:p>
                      <a:r>
                        <a:rPr lang="pt-BR" dirty="0"/>
                        <a:t>Exponenciação</a:t>
                      </a:r>
                    </a:p>
                  </a:txBody>
                  <a:tcPr/>
                </a:tc>
                <a:tc>
                  <a:txBody>
                    <a:bodyPr/>
                    <a:lstStyle/>
                    <a:p>
                      <a:pPr algn="ctr"/>
                      <a:r>
                        <a:rPr lang="pt-BR" dirty="0"/>
                        <a:t>&lt;=</a:t>
                      </a:r>
                    </a:p>
                  </a:txBody>
                  <a:tcPr/>
                </a:tc>
                <a:tc>
                  <a:txBody>
                    <a:bodyPr/>
                    <a:lstStyle/>
                    <a:p>
                      <a:r>
                        <a:rPr lang="pt-BR" dirty="0"/>
                        <a:t>Menor ou Igual a</a:t>
                      </a:r>
                    </a:p>
                  </a:txBody>
                  <a:tcPr/>
                </a:tc>
                <a:extLst>
                  <a:ext uri="{0D108BD9-81ED-4DB2-BD59-A6C34878D82A}">
                    <a16:rowId xmlns:a16="http://schemas.microsoft.com/office/drawing/2014/main" val="3123509779"/>
                  </a:ext>
                </a:extLst>
              </a:tr>
              <a:tr h="370840">
                <a:tc>
                  <a:txBody>
                    <a:bodyPr/>
                    <a:lstStyle/>
                    <a:p>
                      <a:pPr algn="ctr"/>
                      <a:r>
                        <a:rPr lang="pt-BR" dirty="0"/>
                        <a:t>%</a:t>
                      </a:r>
                    </a:p>
                  </a:txBody>
                  <a:tcPr/>
                </a:tc>
                <a:tc>
                  <a:txBody>
                    <a:bodyPr/>
                    <a:lstStyle/>
                    <a:p>
                      <a:r>
                        <a:rPr lang="pt-BR" dirty="0"/>
                        <a:t>Porcentagem</a:t>
                      </a:r>
                    </a:p>
                  </a:txBody>
                  <a:tcPr/>
                </a:tc>
                <a:tc>
                  <a:txBody>
                    <a:bodyPr/>
                    <a:lstStyle/>
                    <a:p>
                      <a:pPr algn="ctr"/>
                      <a:r>
                        <a:rPr lang="pt-BR" dirty="0"/>
                        <a:t>&lt;&gt;</a:t>
                      </a:r>
                    </a:p>
                  </a:txBody>
                  <a:tcPr/>
                </a:tc>
                <a:tc>
                  <a:txBody>
                    <a:bodyPr/>
                    <a:lstStyle/>
                    <a:p>
                      <a:r>
                        <a:rPr lang="pt-BR" dirty="0"/>
                        <a:t>Diferente de</a:t>
                      </a:r>
                    </a:p>
                  </a:txBody>
                  <a:tcPr/>
                </a:tc>
                <a:extLst>
                  <a:ext uri="{0D108BD9-81ED-4DB2-BD59-A6C34878D82A}">
                    <a16:rowId xmlns:a16="http://schemas.microsoft.com/office/drawing/2014/main" val="775035243"/>
                  </a:ext>
                </a:extLst>
              </a:tr>
            </a:tbl>
          </a:graphicData>
        </a:graphic>
      </p:graphicFrame>
    </p:spTree>
    <p:extLst>
      <p:ext uri="{BB962C8B-B14F-4D97-AF65-F5344CB8AC3E}">
        <p14:creationId xmlns:p14="http://schemas.microsoft.com/office/powerpoint/2010/main" val="171622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Microsoft Excel permite fazer alguns cálculos com a utilização de funções. Elas ficam localizadas na Guia Fórmulas e são divididas em categorias, de acordo com o grupo Biblioteca de Funções. Para vocês terem uma noção do quão completa é esta etapa, basta dizer que verificaremos aqui uma parte dessas funções. A outra, um tanto mais complexa, que exige um conhecimento prévio mais detalhado, está no curso de Microsoft Excel avançado.</a:t>
            </a:r>
          </a:p>
        </p:txBody>
      </p:sp>
      <p:sp>
        <p:nvSpPr>
          <p:cNvPr id="10" name="CaixaDeTexto 9"/>
          <p:cNvSpPr txBox="1"/>
          <p:nvPr/>
        </p:nvSpPr>
        <p:spPr>
          <a:xfrm>
            <a:off x="600462" y="4164880"/>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Excel possui funções com argumentos ( elementos que vão dentro dos parênteses, que serão usados nos cálculos ) e funções naturais ( ou sem argumentos, que retornam valores específicos conforme a regra estabelecida pela própria função ). As funções podem ser acionadas diretamente nas células mediante digitação ( que é o que faremos ) ou pelo comando inserir função, o primeiro da Biblioteca.</a:t>
            </a:r>
          </a:p>
        </p:txBody>
      </p:sp>
      <p:pic>
        <p:nvPicPr>
          <p:cNvPr id="2" name="Imagem 1"/>
          <p:cNvPicPr>
            <a:picLocks noChangeAspect="1"/>
          </p:cNvPicPr>
          <p:nvPr/>
        </p:nvPicPr>
        <p:blipFill>
          <a:blip r:embed="rId2"/>
          <a:stretch>
            <a:fillRect/>
          </a:stretch>
        </p:blipFill>
        <p:spPr>
          <a:xfrm>
            <a:off x="742950" y="2264336"/>
            <a:ext cx="10027627" cy="1743075"/>
          </a:xfrm>
          <a:prstGeom prst="rect">
            <a:avLst/>
          </a:prstGeom>
        </p:spPr>
      </p:pic>
      <p:sp>
        <p:nvSpPr>
          <p:cNvPr id="3" name="Elipse 2"/>
          <p:cNvSpPr/>
          <p:nvPr/>
        </p:nvSpPr>
        <p:spPr>
          <a:xfrm>
            <a:off x="600462" y="2440695"/>
            <a:ext cx="4200138" cy="1754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356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60172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que você tenha uma idéia de quantas funções existem e uma introdução básica da utilização das mesmas, vamos criar nossa 10ª planilha ! </a:t>
            </a:r>
          </a:p>
          <a:p>
            <a:pPr indent="457200" algn="just"/>
            <a:r>
              <a:rPr lang="pt-BR" dirty="0">
                <a:latin typeface="Arial" panose="020B0604020202020204" pitchFamily="34" charset="0"/>
                <a:cs typeface="Arial" panose="020B0604020202020204" pitchFamily="34" charset="0"/>
              </a:rPr>
              <a:t>Por hora, nomeie a planilha como Funções parte 1, deixe o cursor do Excel em A1, vá até a guia fórmulas e clique no botão inserir função. Um sinal de igual será adicionado a célula e a janela Inserir função será exibida. </a:t>
            </a:r>
            <a:r>
              <a:rPr lang="pt-BR" b="1" dirty="0">
                <a:latin typeface="Arial" panose="020B0604020202020204" pitchFamily="34" charset="0"/>
                <a:cs typeface="Arial" panose="020B0604020202020204" pitchFamily="34" charset="0"/>
              </a:rPr>
              <a:t>Toda função será inicializada pelo sinal de igual ( = ). Sem esse sinal, a função será um texto, nada mais.</a:t>
            </a:r>
          </a:p>
          <a:p>
            <a:pPr indent="457200" algn="just"/>
            <a:r>
              <a:rPr lang="pt-BR" dirty="0">
                <a:latin typeface="Arial" panose="020B0604020202020204" pitchFamily="34" charset="0"/>
                <a:cs typeface="Arial" panose="020B0604020202020204" pitchFamily="34" charset="0"/>
              </a:rPr>
              <a:t>A primeira caixa dessa janela possibilita uma busca especial, onde você digita o que deseja fazer e o Excel filtra as funções que podem te ajudar. Isso é de grande valia, pois, se você clicar na caixa Selecione uma categoria e selecionar Tudo, você verá porque é impossível vermos tudo, mesmo em 2 cursos. Quanto mais funções você souber utilizar, melhor para você, então, seja curioso e veja algumas funções por si !</a:t>
            </a:r>
          </a:p>
          <a:p>
            <a:pPr indent="457200" algn="just"/>
            <a:r>
              <a:rPr lang="pt-BR" dirty="0">
                <a:latin typeface="Arial" panose="020B0604020202020204" pitchFamily="34" charset="0"/>
                <a:cs typeface="Arial" panose="020B0604020202020204" pitchFamily="34" charset="0"/>
              </a:rPr>
              <a:t>Ao clicar numa função, ela será inserida na célula com a caixa para inserção dos valores para a mesma. Utilizaremos as funções via teclado por ser mais prático.</a:t>
            </a:r>
          </a:p>
        </p:txBody>
      </p:sp>
      <p:pic>
        <p:nvPicPr>
          <p:cNvPr id="9" name="Imagem 8"/>
          <p:cNvPicPr>
            <a:picLocks noChangeAspect="1"/>
          </p:cNvPicPr>
          <p:nvPr/>
        </p:nvPicPr>
        <p:blipFill>
          <a:blip r:embed="rId2"/>
          <a:stretch>
            <a:fillRect/>
          </a:stretch>
        </p:blipFill>
        <p:spPr>
          <a:xfrm>
            <a:off x="6617677" y="829151"/>
            <a:ext cx="4152900" cy="2380392"/>
          </a:xfrm>
          <a:prstGeom prst="rect">
            <a:avLst/>
          </a:prstGeom>
        </p:spPr>
      </p:pic>
      <p:pic>
        <p:nvPicPr>
          <p:cNvPr id="10" name="Imagem 9"/>
          <p:cNvPicPr>
            <a:picLocks noChangeAspect="1"/>
          </p:cNvPicPr>
          <p:nvPr/>
        </p:nvPicPr>
        <p:blipFill>
          <a:blip r:embed="rId3"/>
          <a:stretch>
            <a:fillRect/>
          </a:stretch>
        </p:blipFill>
        <p:spPr>
          <a:xfrm>
            <a:off x="6617677" y="3209543"/>
            <a:ext cx="4152900" cy="2670429"/>
          </a:xfrm>
          <a:prstGeom prst="rect">
            <a:avLst/>
          </a:prstGeom>
        </p:spPr>
      </p:pic>
    </p:spTree>
    <p:extLst>
      <p:ext uri="{BB962C8B-B14F-4D97-AF65-F5344CB8AC3E}">
        <p14:creationId xmlns:p14="http://schemas.microsoft.com/office/powerpoint/2010/main" val="2078538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Na guia aberta, crie uma planilha como a disposta na figura a seguir, com o nome Funções – Parte 1: </a:t>
            </a:r>
          </a:p>
        </p:txBody>
      </p:sp>
      <p:pic>
        <p:nvPicPr>
          <p:cNvPr id="10" name="Imagem 9"/>
          <p:cNvPicPr>
            <a:picLocks noChangeAspect="1"/>
          </p:cNvPicPr>
          <p:nvPr/>
        </p:nvPicPr>
        <p:blipFill>
          <a:blip r:embed="rId2"/>
          <a:stretch>
            <a:fillRect/>
          </a:stretch>
        </p:blipFill>
        <p:spPr>
          <a:xfrm>
            <a:off x="721804" y="1337253"/>
            <a:ext cx="10048773" cy="4551484"/>
          </a:xfrm>
          <a:prstGeom prst="rect">
            <a:avLst/>
          </a:prstGeom>
        </p:spPr>
      </p:pic>
    </p:spTree>
    <p:extLst>
      <p:ext uri="{BB962C8B-B14F-4D97-AF65-F5344CB8AC3E}">
        <p14:creationId xmlns:p14="http://schemas.microsoft.com/office/powerpoint/2010/main" val="2920813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9" name="CaixaDeTexto 8"/>
          <p:cNvSpPr txBox="1"/>
          <p:nvPr/>
        </p:nvSpPr>
        <p:spPr>
          <a:xfrm>
            <a:off x="600462" y="1072824"/>
            <a:ext cx="10170116" cy="480131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G15.</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FUNÇÃO:SOMA</a:t>
            </a:r>
          </a:p>
          <a:p>
            <a:pPr indent="457200" algn="just"/>
            <a:r>
              <a:rPr lang="pt-BR" dirty="0">
                <a:latin typeface="Arial" panose="020B0604020202020204" pitchFamily="34" charset="0"/>
                <a:cs typeface="Arial" panose="020B0604020202020204" pitchFamily="34" charset="0"/>
              </a:rPr>
              <a:t>Descrição: Soma todos os números em um intervalo de células ( </a:t>
            </a:r>
            <a:r>
              <a:rPr lang="pt-BR" b="1" dirty="0">
                <a:latin typeface="Arial" panose="020B0604020202020204" pitchFamily="34" charset="0"/>
                <a:cs typeface="Arial" panose="020B0604020202020204" pitchFamily="34" charset="0"/>
              </a:rPr>
              <a:t>=SOMA(num1:num2)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=SOMA(num1;num2;num3...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Argumentos: De 1 a 255 números podem ser somados. Valores lógicos e de texto são ignorados.</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Aqui, precisamos do total das faltas do aluno. Digite </a:t>
            </a:r>
            <a:r>
              <a:rPr lang="pt-BR" b="1" dirty="0">
                <a:latin typeface="Arial" panose="020B0604020202020204" pitchFamily="34" charset="0"/>
                <a:cs typeface="Arial" panose="020B0604020202020204" pitchFamily="34" charset="0"/>
              </a:rPr>
              <a:t>=SOMA(G6:G14) </a:t>
            </a:r>
            <a:r>
              <a:rPr lang="pt-BR" dirty="0">
                <a:latin typeface="Arial" panose="020B0604020202020204" pitchFamily="34" charset="0"/>
                <a:cs typeface="Arial" panose="020B0604020202020204" pitchFamily="34" charset="0"/>
              </a:rPr>
              <a:t>e teremos esse resultado. </a:t>
            </a:r>
          </a:p>
          <a:p>
            <a:pPr indent="457200" algn="just"/>
            <a:r>
              <a:rPr lang="pt-BR" dirty="0">
                <a:latin typeface="Arial" panose="020B0604020202020204" pitchFamily="34" charset="0"/>
                <a:cs typeface="Arial" panose="020B0604020202020204" pitchFamily="34" charset="0"/>
              </a:rPr>
              <a:t>Dicas: </a:t>
            </a:r>
          </a:p>
          <a:p>
            <a:pPr marL="804863" indent="-342900" algn="just">
              <a:buFont typeface="+mj-lt"/>
              <a:buAutoNum type="arabicPeriod"/>
            </a:pPr>
            <a:r>
              <a:rPr lang="pt-BR" dirty="0">
                <a:latin typeface="Arial" panose="020B0604020202020204" pitchFamily="34" charset="0"/>
                <a:cs typeface="Arial" panose="020B0604020202020204" pitchFamily="34" charset="0"/>
              </a:rPr>
              <a:t>Se preferir, digite apenas </a:t>
            </a:r>
            <a:r>
              <a:rPr lang="pt-BR" b="1" dirty="0">
                <a:latin typeface="Arial" panose="020B0604020202020204" pitchFamily="34" charset="0"/>
                <a:cs typeface="Arial" panose="020B0604020202020204" pitchFamily="34" charset="0"/>
              </a:rPr>
              <a:t>=SOMA()</a:t>
            </a:r>
            <a:r>
              <a:rPr lang="pt-BR" dirty="0">
                <a:latin typeface="Arial" panose="020B0604020202020204" pitchFamily="34" charset="0"/>
                <a:cs typeface="Arial" panose="020B0604020202020204" pitchFamily="34" charset="0"/>
              </a:rPr>
              <a:t>, e, com o mouse, clique o cursor dentro dos parênteses, e depois, selecione as células desse mesmo intervalo.</a:t>
            </a:r>
          </a:p>
          <a:p>
            <a:pPr marL="804863" indent="-342900" algn="just">
              <a:buFont typeface="+mj-lt"/>
              <a:buAutoNum type="arabicPeriod"/>
            </a:pPr>
            <a:r>
              <a:rPr lang="pt-BR" dirty="0">
                <a:latin typeface="Arial" panose="020B0604020202020204" pitchFamily="34" charset="0"/>
                <a:cs typeface="Arial" panose="020B0604020202020204" pitchFamily="34" charset="0"/>
              </a:rPr>
              <a:t>Se preferir, selecione diretamente o intervalo entre G6 e G15, ou seja, o intervalo da soma e a célula da resposta, vá até a guia fórmulas e pressione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o segundo da Biblioteca</a:t>
            </a: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2018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509022" y="3830243"/>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F6.</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FUNÇÃO:MÉDIA</a:t>
            </a:r>
          </a:p>
          <a:p>
            <a:pPr indent="457200" algn="just"/>
            <a:r>
              <a:rPr lang="pt-BR" dirty="0">
                <a:latin typeface="Arial" panose="020B0604020202020204" pitchFamily="34" charset="0"/>
                <a:cs typeface="Arial" panose="020B0604020202020204" pitchFamily="34" charset="0"/>
              </a:rPr>
              <a:t>Descrição: Retorna a média aritmética dos argumentos, que podem ser números, matrizes ou referências que contém números, em intervalos ( </a:t>
            </a:r>
            <a:r>
              <a:rPr lang="pt-BR" b="1" dirty="0">
                <a:latin typeface="Arial" panose="020B0604020202020204" pitchFamily="34" charset="0"/>
                <a:cs typeface="Arial" panose="020B0604020202020204" pitchFamily="34" charset="0"/>
              </a:rPr>
              <a:t>=MÉDIA(num1:num2)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=MÉDIA(num1;num2;num3...)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 Argumentos: De 1 a 255 argumentos numéricos cuja média se deseja obter. </a:t>
            </a:r>
            <a:endParaRPr lang="pt-BR" b="1"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2"/>
          <a:stretch>
            <a:fillRect/>
          </a:stretch>
        </p:blipFill>
        <p:spPr>
          <a:xfrm>
            <a:off x="757999" y="721283"/>
            <a:ext cx="9921139" cy="2990850"/>
          </a:xfrm>
          <a:prstGeom prst="rect">
            <a:avLst/>
          </a:prstGeom>
        </p:spPr>
      </p:pic>
    </p:spTree>
    <p:extLst>
      <p:ext uri="{BB962C8B-B14F-4D97-AF65-F5344CB8AC3E}">
        <p14:creationId xmlns:p14="http://schemas.microsoft.com/office/powerpoint/2010/main" val="991356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8260075"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Aqui, precisamos da média das notas de matemática do aluno. Digite </a:t>
            </a:r>
            <a:r>
              <a:rPr lang="pt-BR" b="1" dirty="0">
                <a:latin typeface="Arial" panose="020B0604020202020204" pitchFamily="34" charset="0"/>
                <a:cs typeface="Arial" panose="020B0604020202020204" pitchFamily="34" charset="0"/>
              </a:rPr>
              <a:t>=MÉDIA(B6:E6) </a:t>
            </a:r>
            <a:r>
              <a:rPr lang="pt-BR" dirty="0">
                <a:latin typeface="Arial" panose="020B0604020202020204" pitchFamily="34" charset="0"/>
                <a:cs typeface="Arial" panose="020B0604020202020204" pitchFamily="34" charset="0"/>
              </a:rPr>
              <a:t>e teremos esse resultado. Utilize a referência relativa para agilizar as demais médias do aluno e depois, com essas médias, obtenha a média geral em B18.</a:t>
            </a:r>
          </a:p>
          <a:p>
            <a:pPr indent="457200" algn="just"/>
            <a:r>
              <a:rPr lang="pt-BR" dirty="0">
                <a:latin typeface="Arial" panose="020B0604020202020204" pitchFamily="34" charset="0"/>
                <a:cs typeface="Arial" panose="020B0604020202020204" pitchFamily="34" charset="0"/>
              </a:rPr>
              <a:t>Dica: Você também pode utilizar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visto anteriormente, neste caso: Selecione as células B6 a F6 e clique na seta inferior do comando: Um menu como o apresentado na figura à direita aparecerá. Basta clicar em Média.</a:t>
            </a:r>
          </a:p>
        </p:txBody>
      </p:sp>
      <p:pic>
        <p:nvPicPr>
          <p:cNvPr id="10" name="Imagem 9"/>
          <p:cNvPicPr>
            <a:picLocks noChangeAspect="1"/>
          </p:cNvPicPr>
          <p:nvPr/>
        </p:nvPicPr>
        <p:blipFill>
          <a:blip r:embed="rId2"/>
          <a:stretch>
            <a:fillRect/>
          </a:stretch>
        </p:blipFill>
        <p:spPr>
          <a:xfrm>
            <a:off x="8979408" y="757808"/>
            <a:ext cx="1688973" cy="1985391"/>
          </a:xfrm>
          <a:prstGeom prst="rect">
            <a:avLst/>
          </a:prstGeom>
        </p:spPr>
      </p:pic>
      <p:pic>
        <p:nvPicPr>
          <p:cNvPr id="14" name="Imagem 13"/>
          <p:cNvPicPr>
            <a:picLocks noChangeAspect="1"/>
          </p:cNvPicPr>
          <p:nvPr/>
        </p:nvPicPr>
        <p:blipFill>
          <a:blip r:embed="rId3"/>
          <a:stretch>
            <a:fillRect/>
          </a:stretch>
        </p:blipFill>
        <p:spPr>
          <a:xfrm>
            <a:off x="694943" y="2935225"/>
            <a:ext cx="9372601" cy="3587536"/>
          </a:xfrm>
          <a:prstGeom prst="rect">
            <a:avLst/>
          </a:prstGeom>
        </p:spPr>
      </p:pic>
    </p:spTree>
    <p:extLst>
      <p:ext uri="{BB962C8B-B14F-4D97-AF65-F5344CB8AC3E}">
        <p14:creationId xmlns:p14="http://schemas.microsoft.com/office/powerpoint/2010/main" val="1373693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743521" y="616517"/>
            <a:ext cx="10170116"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B16</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FUNÇÕES MÁXIMO E MÍNIMO</a:t>
            </a:r>
          </a:p>
          <a:p>
            <a:pPr indent="457200" algn="just"/>
            <a:r>
              <a:rPr lang="pt-BR" dirty="0">
                <a:latin typeface="Arial" panose="020B0604020202020204" pitchFamily="34" charset="0"/>
                <a:cs typeface="Arial" panose="020B0604020202020204" pitchFamily="34" charset="0"/>
              </a:rPr>
              <a:t>Descrição: Retornam os valores máximo e mínimo em um intervalo de células ( </a:t>
            </a:r>
            <a:r>
              <a:rPr lang="pt-BR" b="1" dirty="0">
                <a:latin typeface="Arial" panose="020B0604020202020204" pitchFamily="34" charset="0"/>
                <a:cs typeface="Arial" panose="020B0604020202020204" pitchFamily="34" charset="0"/>
              </a:rPr>
              <a:t>=MÁXIMO(num1:num2) / =MÍNIMO(num1:num2)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=MÁXIMO(num1;num2;num3...) / =MÍNIMO(num1;num2;num3...)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Argumentos: De 1 a 255 números podem ser verificados, incluindo células vazias e valores lógicos. Textos são ignorados.</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Em B16, digite </a:t>
            </a:r>
            <a:r>
              <a:rPr lang="pt-BR" b="1" dirty="0">
                <a:latin typeface="Arial" panose="020B0604020202020204" pitchFamily="34" charset="0"/>
                <a:cs typeface="Arial" panose="020B0604020202020204" pitchFamily="34" charset="0"/>
              </a:rPr>
              <a:t>=MÁXIMO(B6:F14)</a:t>
            </a:r>
            <a:r>
              <a:rPr lang="pt-BR" dirty="0">
                <a:latin typeface="Arial" panose="020B0604020202020204" pitchFamily="34" charset="0"/>
                <a:cs typeface="Arial" panose="020B0604020202020204" pitchFamily="34" charset="0"/>
              </a:rPr>
              <a:t> e em B17, Digite </a:t>
            </a:r>
            <a:r>
              <a:rPr lang="pt-BR" b="1" dirty="0">
                <a:latin typeface="Arial" panose="020B0604020202020204" pitchFamily="34" charset="0"/>
                <a:cs typeface="Arial" panose="020B0604020202020204" pitchFamily="34" charset="0"/>
              </a:rPr>
              <a:t>=MÍNIMO(B6:F14)</a:t>
            </a:r>
          </a:p>
          <a:p>
            <a:pPr indent="457200" algn="just"/>
            <a:r>
              <a:rPr lang="pt-BR" dirty="0">
                <a:latin typeface="Arial" panose="020B0604020202020204" pitchFamily="34" charset="0"/>
                <a:cs typeface="Arial" panose="020B0604020202020204" pitchFamily="34" charset="0"/>
              </a:rPr>
              <a:t>Lembrando: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Em qualquer uma das funções, clique o cursor dentro dos parênteses, e depois, selecione as células desse mesmo intervalo, para trabalhar a seleção com o mouse.</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Em qualquer uma das funções, você pode utilizar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Máximo e Mínimo estarão lá e, nas próximas, você pode utilizar o menu Mais Funções, que trará de volta a janela Inserir Função.</a:t>
            </a:r>
          </a:p>
          <a:p>
            <a:pPr marL="712788"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743521" y="5276659"/>
            <a:ext cx="5876925" cy="1114425"/>
          </a:xfrm>
          <a:prstGeom prst="rect">
            <a:avLst/>
          </a:prstGeom>
        </p:spPr>
      </p:pic>
      <p:pic>
        <p:nvPicPr>
          <p:cNvPr id="10" name="Imagem 9"/>
          <p:cNvPicPr>
            <a:picLocks noChangeAspect="1"/>
          </p:cNvPicPr>
          <p:nvPr/>
        </p:nvPicPr>
        <p:blipFill>
          <a:blip r:embed="rId3"/>
          <a:stretch>
            <a:fillRect/>
          </a:stretch>
        </p:blipFill>
        <p:spPr>
          <a:xfrm>
            <a:off x="6620446" y="5220284"/>
            <a:ext cx="2600325" cy="676275"/>
          </a:xfrm>
          <a:prstGeom prst="rect">
            <a:avLst/>
          </a:prstGeom>
        </p:spPr>
      </p:pic>
      <p:pic>
        <p:nvPicPr>
          <p:cNvPr id="11" name="Imagem 10"/>
          <p:cNvPicPr>
            <a:picLocks noChangeAspect="1"/>
          </p:cNvPicPr>
          <p:nvPr/>
        </p:nvPicPr>
        <p:blipFill>
          <a:blip r:embed="rId4"/>
          <a:stretch>
            <a:fillRect/>
          </a:stretch>
        </p:blipFill>
        <p:spPr>
          <a:xfrm>
            <a:off x="6662976" y="5695759"/>
            <a:ext cx="2557795" cy="695325"/>
          </a:xfrm>
          <a:prstGeom prst="rect">
            <a:avLst/>
          </a:prstGeom>
        </p:spPr>
      </p:pic>
    </p:spTree>
    <p:extLst>
      <p:ext uri="{BB962C8B-B14F-4D97-AF65-F5344CB8AC3E}">
        <p14:creationId xmlns:p14="http://schemas.microsoft.com/office/powerpoint/2010/main" val="1216015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relação às operações básicas, somente a adição ( SOMA ) e a multiplicação ( MULT, que veremos em seguida a esta planilha ) possuem funções. Subtrações e divisões precisam ser feitas sempre nos moldes básicos. Com base nisso, Posicione o cursor em G17, formate somente essa célula em porcentagem e digite </a:t>
            </a:r>
            <a:r>
              <a:rPr lang="pt-BR" b="1" dirty="0">
                <a:latin typeface="Arial" panose="020B0604020202020204" pitchFamily="34" charset="0"/>
                <a:cs typeface="Arial" panose="020B0604020202020204" pitchFamily="34" charset="0"/>
              </a:rPr>
              <a:t>=G15/G16</a:t>
            </a:r>
            <a:r>
              <a:rPr lang="pt-BR" dirty="0">
                <a:latin typeface="Arial" panose="020B0604020202020204" pitchFamily="34" charset="0"/>
                <a:cs typeface="Arial" panose="020B0604020202020204" pitchFamily="34" charset="0"/>
              </a:rPr>
              <a:t>, para obtermos o índice de faltas em porcentagem.</a:t>
            </a:r>
          </a:p>
          <a:p>
            <a:pPr indent="457200" algn="just"/>
            <a:r>
              <a:rPr lang="pt-BR" dirty="0">
                <a:latin typeface="Arial" panose="020B0604020202020204" pitchFamily="34" charset="0"/>
                <a:cs typeface="Arial" panose="020B0604020202020204" pitchFamily="34" charset="0"/>
              </a:rPr>
              <a:t>Agora, posicione o cursor em G18.</a:t>
            </a:r>
          </a:p>
          <a:p>
            <a:pPr indent="457200" algn="just"/>
            <a:r>
              <a:rPr lang="pt-BR" dirty="0">
                <a:latin typeface="Arial" panose="020B0604020202020204" pitchFamily="34" charset="0"/>
                <a:cs typeface="Arial" panose="020B0604020202020204" pitchFamily="34" charset="0"/>
              </a:rPr>
              <a:t>A escola possui uma regra em relação à média geral dos alunos, por trimestre: Se a média geral for maior ou igual a 6,00, o aluno está OK para prosseguir seus estudos. Se for menor que isso, o aluno precisa de Atenção. A função que permitirá transpor essa regra para uma célula é a Função SE.</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FUNÇÃO:SE</a:t>
            </a:r>
          </a:p>
          <a:p>
            <a:pPr indent="457200" algn="just"/>
            <a:r>
              <a:rPr lang="pt-BR" dirty="0">
                <a:latin typeface="Arial" panose="020B0604020202020204" pitchFamily="34" charset="0"/>
                <a:cs typeface="Arial" panose="020B0604020202020204" pitchFamily="34" charset="0"/>
              </a:rPr>
              <a:t>Descrição: Verifica se uma condição foi satisfeita, retornando um valor específico, se a condição for verdadeira, e outro valor, se a condição for falsa.</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Teste Lógico – Qualquer valor, operação ou expressão que possa retornar verdadeiro ou falso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se Verdadeiro – É o valor retornado se o valor for verdadeiro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se Falso – É o valor retornado se o valor for falso</a:t>
            </a:r>
          </a:p>
          <a:p>
            <a:pPr marL="427038" algn="just"/>
            <a:r>
              <a:rPr lang="pt-BR" dirty="0">
                <a:latin typeface="Arial" panose="020B0604020202020204" pitchFamily="34" charset="0"/>
                <a:cs typeface="Arial" panose="020B0604020202020204" pitchFamily="34" charset="0"/>
              </a:rPr>
              <a:t>Esta função pode ser composta, ou seja, se repetir dentro dela mesma, em até 7 vezes.</a:t>
            </a:r>
          </a:p>
          <a:p>
            <a:pPr marL="427038" algn="just"/>
            <a:r>
              <a:rPr lang="pt-BR" dirty="0">
                <a:latin typeface="Arial" panose="020B0604020202020204" pitchFamily="34" charset="0"/>
                <a:cs typeface="Arial" panose="020B0604020202020204" pitchFamily="34" charset="0"/>
              </a:rPr>
              <a:t>Isso é abordado no curso de Excel Avançado.</a:t>
            </a:r>
          </a:p>
        </p:txBody>
      </p:sp>
    </p:spTree>
    <p:extLst>
      <p:ext uri="{BB962C8B-B14F-4D97-AF65-F5344CB8AC3E}">
        <p14:creationId xmlns:p14="http://schemas.microsoft.com/office/powerpoint/2010/main" val="3483788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369331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Preste atenção agora como você irá preencher a célula G18. </a:t>
            </a:r>
          </a:p>
          <a:p>
            <a:pPr indent="457200" algn="just"/>
            <a:r>
              <a:rPr lang="pt-BR" dirty="0">
                <a:latin typeface="Arial" panose="020B0604020202020204" pitchFamily="34" charset="0"/>
                <a:cs typeface="Arial" panose="020B0604020202020204" pitchFamily="34" charset="0"/>
              </a:rPr>
              <a:t>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são colocados dentro de Aspas Duplas, sempre que digitados, ou seja, caso não sejam o resultado de alguma outra função.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=SE()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pela média geral, que está em B18( </a:t>
            </a:r>
            <a:r>
              <a:rPr lang="pt-BR" b="1" dirty="0">
                <a:latin typeface="Arial" panose="020B0604020202020204" pitchFamily="34" charset="0"/>
                <a:cs typeface="Arial" panose="020B0604020202020204" pitchFamily="34" charset="0"/>
              </a:rPr>
              <a:t>=SE(B18)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Precisamos saber se o valor dessa célula é maior ou igual a 6,00 ( </a:t>
            </a:r>
            <a:r>
              <a:rPr lang="pt-BR" b="1" dirty="0">
                <a:latin typeface="Arial" panose="020B0604020202020204" pitchFamily="34" charset="0"/>
                <a:cs typeface="Arial" panose="020B0604020202020204" pitchFamily="34" charset="0"/>
              </a:rPr>
              <a:t>=SE(B18&gt;=6;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o valor preencher essa condição, o aluno está OK ( </a:t>
            </a:r>
            <a:r>
              <a:rPr lang="pt-BR" b="1" dirty="0">
                <a:latin typeface="Arial" panose="020B0604020202020204" pitchFamily="34" charset="0"/>
                <a:cs typeface="Arial" panose="020B0604020202020204" pitchFamily="34" charset="0"/>
              </a:rPr>
              <a:t>=SE(B18&gt;=6;"OK";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não preencher, o aluno precisa de atenção. Então, a sintaxe completa será:</a:t>
            </a:r>
          </a:p>
          <a:p>
            <a:pPr marL="427038" algn="ctr"/>
            <a:r>
              <a:rPr lang="pt-BR" b="1" dirty="0">
                <a:latin typeface="Arial" panose="020B0604020202020204" pitchFamily="34" charset="0"/>
                <a:cs typeface="Arial" panose="020B0604020202020204" pitchFamily="34" charset="0"/>
              </a:rPr>
              <a:t>=SE(B18&gt;=6;"OK";"ATENÇÃO")</a:t>
            </a:r>
          </a:p>
        </p:txBody>
      </p:sp>
      <p:pic>
        <p:nvPicPr>
          <p:cNvPr id="9" name="Imagem 8"/>
          <p:cNvPicPr>
            <a:picLocks noChangeAspect="1"/>
          </p:cNvPicPr>
          <p:nvPr/>
        </p:nvPicPr>
        <p:blipFill>
          <a:blip r:embed="rId2"/>
          <a:stretch>
            <a:fillRect/>
          </a:stretch>
        </p:blipFill>
        <p:spPr>
          <a:xfrm>
            <a:off x="760857" y="4384241"/>
            <a:ext cx="9353550" cy="2400607"/>
          </a:xfrm>
          <a:prstGeom prst="rect">
            <a:avLst/>
          </a:prstGeom>
        </p:spPr>
      </p:pic>
    </p:spTree>
    <p:extLst>
      <p:ext uri="{BB962C8B-B14F-4D97-AF65-F5344CB8AC3E}">
        <p14:creationId xmlns:p14="http://schemas.microsoft.com/office/powerpoint/2010/main" val="37277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planilha do Microsoft Excel disponibiliza 1.048.576 linhas numeradas, na horizontal. As colunas são dispostas de letras na vertical, sendo 16.384 delas ( de A até XFD ) por planilha. Cada arquivo do Excel pode conter inúmeras planilhas, que podem ser identificadas na Guia das planilhas, onde também podemos controlar as planilhas com rolagem exclusiva ou adicionar mais planilhas ao arquivo. Os demais controles podem ser vistos a seguir: </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10" name="Imagem 9"/>
          <p:cNvPicPr>
            <a:picLocks noChangeAspect="1"/>
          </p:cNvPicPr>
          <p:nvPr/>
        </p:nvPicPr>
        <p:blipFill>
          <a:blip r:embed="rId2"/>
          <a:stretch>
            <a:fillRect/>
          </a:stretch>
        </p:blipFill>
        <p:spPr>
          <a:xfrm>
            <a:off x="737118" y="2168250"/>
            <a:ext cx="10033458" cy="3638190"/>
          </a:xfrm>
          <a:prstGeom prst="rect">
            <a:avLst/>
          </a:prstGeom>
        </p:spPr>
      </p:pic>
      <p:sp>
        <p:nvSpPr>
          <p:cNvPr id="2" name="Seta para a Direita 1"/>
          <p:cNvSpPr/>
          <p:nvPr/>
        </p:nvSpPr>
        <p:spPr>
          <a:xfrm>
            <a:off x="8723376" y="4059936"/>
            <a:ext cx="1865376" cy="9418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2478024" y="5131664"/>
            <a:ext cx="1743362" cy="307777"/>
          </a:xfrm>
          <a:prstGeom prst="rect">
            <a:avLst/>
          </a:prstGeom>
          <a:noFill/>
        </p:spPr>
        <p:txBody>
          <a:bodyPr wrap="none" rtlCol="0">
            <a:spAutoFit/>
          </a:bodyPr>
          <a:lstStyle/>
          <a:p>
            <a:r>
              <a:rPr lang="pt-BR" sz="1400" dirty="0"/>
              <a:t>GUIA DAS PLANILHAS</a:t>
            </a:r>
          </a:p>
        </p:txBody>
      </p:sp>
      <p:sp>
        <p:nvSpPr>
          <p:cNvPr id="4" name="Seta para a Esquerda 3"/>
          <p:cNvSpPr/>
          <p:nvPr/>
        </p:nvSpPr>
        <p:spPr>
          <a:xfrm>
            <a:off x="2057400" y="3264408"/>
            <a:ext cx="1947672" cy="649224"/>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Baixo 10"/>
          <p:cNvSpPr/>
          <p:nvPr/>
        </p:nvSpPr>
        <p:spPr>
          <a:xfrm>
            <a:off x="1929384" y="4608576"/>
            <a:ext cx="685800" cy="85953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2258568" y="3473481"/>
            <a:ext cx="1197123" cy="307777"/>
          </a:xfrm>
          <a:prstGeom prst="rect">
            <a:avLst/>
          </a:prstGeom>
          <a:noFill/>
        </p:spPr>
        <p:txBody>
          <a:bodyPr wrap="none" rtlCol="0">
            <a:spAutoFit/>
          </a:bodyPr>
          <a:lstStyle/>
          <a:p>
            <a:r>
              <a:rPr lang="pt-BR" sz="1400" dirty="0"/>
              <a:t>CÉLULA ATIVA</a:t>
            </a:r>
          </a:p>
        </p:txBody>
      </p:sp>
      <p:sp>
        <p:nvSpPr>
          <p:cNvPr id="13" name="CaixaDeTexto 12"/>
          <p:cNvSpPr txBox="1"/>
          <p:nvPr/>
        </p:nvSpPr>
        <p:spPr>
          <a:xfrm>
            <a:off x="8723376" y="4387952"/>
            <a:ext cx="1794081" cy="307777"/>
          </a:xfrm>
          <a:prstGeom prst="rect">
            <a:avLst/>
          </a:prstGeom>
          <a:noFill/>
        </p:spPr>
        <p:txBody>
          <a:bodyPr wrap="none" rtlCol="0">
            <a:spAutoFit/>
          </a:bodyPr>
          <a:lstStyle/>
          <a:p>
            <a:r>
              <a:rPr lang="pt-BR" sz="1400" dirty="0"/>
              <a:t>BARRAS DE ROLAGEM</a:t>
            </a:r>
          </a:p>
        </p:txBody>
      </p:sp>
      <p:sp>
        <p:nvSpPr>
          <p:cNvPr id="14" name="CaixaDeTexto 13"/>
          <p:cNvSpPr txBox="1"/>
          <p:nvPr/>
        </p:nvSpPr>
        <p:spPr>
          <a:xfrm>
            <a:off x="3349705" y="3110519"/>
            <a:ext cx="1790747" cy="307777"/>
          </a:xfrm>
          <a:prstGeom prst="rect">
            <a:avLst/>
          </a:prstGeom>
          <a:noFill/>
        </p:spPr>
        <p:txBody>
          <a:bodyPr wrap="none" rtlCol="0">
            <a:spAutoFit/>
          </a:bodyPr>
          <a:lstStyle/>
          <a:p>
            <a:r>
              <a:rPr lang="pt-BR" sz="1400" dirty="0"/>
              <a:t>BARRA DE FÓRMULAS</a:t>
            </a:r>
          </a:p>
        </p:txBody>
      </p:sp>
      <p:sp>
        <p:nvSpPr>
          <p:cNvPr id="15" name="Seta para a Direita 14"/>
          <p:cNvSpPr/>
          <p:nvPr/>
        </p:nvSpPr>
        <p:spPr>
          <a:xfrm>
            <a:off x="6086856" y="5209388"/>
            <a:ext cx="1865376" cy="9418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p:cNvSpPr txBox="1"/>
          <p:nvPr/>
        </p:nvSpPr>
        <p:spPr>
          <a:xfrm>
            <a:off x="6086856" y="5537404"/>
            <a:ext cx="1732782" cy="307777"/>
          </a:xfrm>
          <a:prstGeom prst="rect">
            <a:avLst/>
          </a:prstGeom>
          <a:noFill/>
        </p:spPr>
        <p:txBody>
          <a:bodyPr wrap="none" rtlCol="0">
            <a:spAutoFit/>
          </a:bodyPr>
          <a:lstStyle/>
          <a:p>
            <a:r>
              <a:rPr lang="pt-BR" sz="1400" dirty="0"/>
              <a:t>MODOS DE EXIBIÇÃO</a:t>
            </a:r>
          </a:p>
        </p:txBody>
      </p:sp>
    </p:spTree>
    <p:extLst>
      <p:ext uri="{BB962C8B-B14F-4D97-AF65-F5344CB8AC3E}">
        <p14:creationId xmlns:p14="http://schemas.microsoft.com/office/powerpoint/2010/main" val="407065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1" y="690922"/>
            <a:ext cx="10170116"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Décima planilha completa. Dúvidas ?</a:t>
            </a:r>
          </a:p>
        </p:txBody>
      </p:sp>
      <p:pic>
        <p:nvPicPr>
          <p:cNvPr id="9" name="Imagem 8"/>
          <p:cNvPicPr>
            <a:picLocks noChangeAspect="1"/>
          </p:cNvPicPr>
          <p:nvPr/>
        </p:nvPicPr>
        <p:blipFill>
          <a:blip r:embed="rId2"/>
          <a:stretch>
            <a:fillRect/>
          </a:stretch>
        </p:blipFill>
        <p:spPr>
          <a:xfrm>
            <a:off x="702373" y="1060254"/>
            <a:ext cx="10068204" cy="4791906"/>
          </a:xfrm>
          <a:prstGeom prst="rect">
            <a:avLst/>
          </a:prstGeom>
        </p:spPr>
      </p:pic>
    </p:spTree>
    <p:extLst>
      <p:ext uri="{BB962C8B-B14F-4D97-AF65-F5344CB8AC3E}">
        <p14:creationId xmlns:p14="http://schemas.microsoft.com/office/powerpoint/2010/main" val="520824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67D0A0BD-165E-46AC-8469-1690874E3783}"/>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9ACEE2B-749C-4D00-A822-A43DFA813F91}"/>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1EDD980D-461E-4168-85FB-D87F38E7A77F}"/>
              </a:ext>
            </a:extLst>
          </p:cNvPr>
          <p:cNvSpPr txBox="1"/>
          <p:nvPr/>
        </p:nvSpPr>
        <p:spPr>
          <a:xfrm>
            <a:off x="600461" y="690922"/>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fixar bem o que foi visto, salve nosso arquivo do curso e abra um novo arquivo, chamando-o como escola carros e banco, e nomeie a primeira planilha como escola. Monte a planilha abaixo, com base nas médias finais da classe do aluno José Dias, e preencha as lacunas em branco com as funções vistas. A escola é a mesma, as regras são as mesmas descritas nos slides anteriores, ou seja, média 6,0 ou superior aprovam o aluno.</a:t>
            </a:r>
          </a:p>
        </p:txBody>
      </p:sp>
      <p:pic>
        <p:nvPicPr>
          <p:cNvPr id="10" name="Imagem 9">
            <a:extLst>
              <a:ext uri="{FF2B5EF4-FFF2-40B4-BE49-F238E27FC236}">
                <a16:creationId xmlns:a16="http://schemas.microsoft.com/office/drawing/2014/main" id="{641670D1-0EDD-4688-AB00-3ED6B35D079A}"/>
              </a:ext>
            </a:extLst>
          </p:cNvPr>
          <p:cNvPicPr>
            <a:picLocks noChangeAspect="1"/>
          </p:cNvPicPr>
          <p:nvPr/>
        </p:nvPicPr>
        <p:blipFill>
          <a:blip r:embed="rId2"/>
          <a:stretch>
            <a:fillRect/>
          </a:stretch>
        </p:blipFill>
        <p:spPr>
          <a:xfrm>
            <a:off x="699135" y="2135756"/>
            <a:ext cx="9962769" cy="3670684"/>
          </a:xfrm>
          <a:prstGeom prst="rect">
            <a:avLst/>
          </a:prstGeom>
        </p:spPr>
      </p:pic>
    </p:spTree>
    <p:extLst>
      <p:ext uri="{BB962C8B-B14F-4D97-AF65-F5344CB8AC3E}">
        <p14:creationId xmlns:p14="http://schemas.microsoft.com/office/powerpoint/2010/main" val="376975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47DDF9E7-CE18-4EF1-A921-3B678095439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Vamos aproveitar que estamos praticando ?</a:t>
            </a:r>
          </a:p>
        </p:txBody>
      </p:sp>
      <p:sp>
        <p:nvSpPr>
          <p:cNvPr id="8" name="CaixaDeTexto 7">
            <a:extLst>
              <a:ext uri="{FF2B5EF4-FFF2-40B4-BE49-F238E27FC236}">
                <a16:creationId xmlns:a16="http://schemas.microsoft.com/office/drawing/2014/main" id="{BFD1063E-6C46-48CA-B7DD-9E6415AE58A1}"/>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Quando terminar, aproveite para acrescentar mais um item: Já vimos a formatação condicional com barras, certo ? Vamos ver agora a formatação condicional com regras de realce da células. Para isso, volte à Guia Página Inicial e clique no comando Formatação Condicional.</a:t>
            </a:r>
          </a:p>
        </p:txBody>
      </p:sp>
      <p:pic>
        <p:nvPicPr>
          <p:cNvPr id="10" name="Imagem 9">
            <a:extLst>
              <a:ext uri="{FF2B5EF4-FFF2-40B4-BE49-F238E27FC236}">
                <a16:creationId xmlns:a16="http://schemas.microsoft.com/office/drawing/2014/main" id="{78637C06-9DB7-414F-A671-9478629C1802}"/>
              </a:ext>
            </a:extLst>
          </p:cNvPr>
          <p:cNvPicPr>
            <a:picLocks noChangeAspect="1"/>
          </p:cNvPicPr>
          <p:nvPr/>
        </p:nvPicPr>
        <p:blipFill>
          <a:blip r:embed="rId2"/>
          <a:stretch>
            <a:fillRect/>
          </a:stretch>
        </p:blipFill>
        <p:spPr>
          <a:xfrm>
            <a:off x="8846527" y="1608963"/>
            <a:ext cx="1924050" cy="3219450"/>
          </a:xfrm>
          <a:prstGeom prst="rect">
            <a:avLst/>
          </a:prstGeom>
        </p:spPr>
      </p:pic>
      <p:sp>
        <p:nvSpPr>
          <p:cNvPr id="13" name="CaixaDeTexto 12">
            <a:extLst>
              <a:ext uri="{FF2B5EF4-FFF2-40B4-BE49-F238E27FC236}">
                <a16:creationId xmlns:a16="http://schemas.microsoft.com/office/drawing/2014/main" id="{62FC2CC8-BA26-4922-AC02-76C16311DA8D}"/>
              </a:ext>
            </a:extLst>
          </p:cNvPr>
          <p:cNvSpPr txBox="1"/>
          <p:nvPr/>
        </p:nvSpPr>
        <p:spPr>
          <a:xfrm>
            <a:off x="600461" y="1496939"/>
            <a:ext cx="8246066" cy="4247317"/>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Selecione a primeira de todas as opções e um menu como este à direita aparecerá. Veja o que pode ser feito com as células aqui:</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Maior do que – realça valores maiores que 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Menor do que – realça valores menores que 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Está Entre – realça valores dentro de uma faixa de valores estabelecidos</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Igual a – realça valores iguais ao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Texto que Contem – realça valores de texto iguais ao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Uma data </a:t>
            </a:r>
            <a:r>
              <a:rPr lang="pt-BR">
                <a:latin typeface="Arial" panose="020B0604020202020204" pitchFamily="34" charset="0"/>
                <a:cs typeface="Arial" panose="020B0604020202020204" pitchFamily="34" charset="0"/>
              </a:rPr>
              <a:t>que Ocorre </a:t>
            </a:r>
            <a:r>
              <a:rPr lang="pt-BR" dirty="0">
                <a:latin typeface="Arial" panose="020B0604020202020204" pitchFamily="34" charset="0"/>
                <a:cs typeface="Arial" panose="020B0604020202020204" pitchFamily="34" charset="0"/>
              </a:rPr>
              <a:t>– realça datas dentro de períodos de tempo estabelecidos</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Valores Duplicados – realça valores que se repetem em uma faixa estabelecida.</a:t>
            </a:r>
          </a:p>
          <a:p>
            <a:pPr indent="457200" algn="just"/>
            <a:r>
              <a:rPr lang="pt-BR" dirty="0">
                <a:latin typeface="Arial" panose="020B0604020202020204" pitchFamily="34" charset="0"/>
                <a:cs typeface="Arial" panose="020B0604020202020204" pitchFamily="34" charset="0"/>
              </a:rPr>
              <a:t>Todos os itens aqui demonstrados vão funcionar de maneira equivalente. Para este caso, selecione o intervalo entre H5 e H10 e selecione a opção Texto que Contém.  </a:t>
            </a:r>
          </a:p>
          <a:p>
            <a:pPr indent="457200" algn="just"/>
            <a:endParaRPr lang="pt-BR" dirty="0">
              <a:latin typeface="Arial" panose="020B0604020202020204" pitchFamily="34" charset="0"/>
              <a:cs typeface="Arial" panose="020B0604020202020204" pitchFamily="34" charset="0"/>
            </a:endParaRPr>
          </a:p>
        </p:txBody>
      </p:sp>
      <p:pic>
        <p:nvPicPr>
          <p:cNvPr id="15" name="Imagem 14">
            <a:extLst>
              <a:ext uri="{FF2B5EF4-FFF2-40B4-BE49-F238E27FC236}">
                <a16:creationId xmlns:a16="http://schemas.microsoft.com/office/drawing/2014/main" id="{EBD4251D-6EDC-4CFF-873F-D164DFD93966}"/>
              </a:ext>
            </a:extLst>
          </p:cNvPr>
          <p:cNvPicPr>
            <a:picLocks noChangeAspect="1"/>
          </p:cNvPicPr>
          <p:nvPr/>
        </p:nvPicPr>
        <p:blipFill>
          <a:blip r:embed="rId3"/>
          <a:stretch>
            <a:fillRect/>
          </a:stretch>
        </p:blipFill>
        <p:spPr>
          <a:xfrm>
            <a:off x="3217252" y="5249037"/>
            <a:ext cx="5629275" cy="1266825"/>
          </a:xfrm>
          <a:prstGeom prst="rect">
            <a:avLst/>
          </a:prstGeom>
        </p:spPr>
      </p:pic>
    </p:spTree>
    <p:extLst>
      <p:ext uri="{BB962C8B-B14F-4D97-AF65-F5344CB8AC3E}">
        <p14:creationId xmlns:p14="http://schemas.microsoft.com/office/powerpoint/2010/main" val="225556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DC7D109A-FD6B-4309-AD4D-CD8213833FEF}"/>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Vamos aproveitar que estamos praticando ?</a:t>
            </a:r>
          </a:p>
        </p:txBody>
      </p:sp>
      <p:sp>
        <p:nvSpPr>
          <p:cNvPr id="7" name="CaixaDeTexto 6">
            <a:extLst>
              <a:ext uri="{FF2B5EF4-FFF2-40B4-BE49-F238E27FC236}">
                <a16:creationId xmlns:a16="http://schemas.microsoft.com/office/drawing/2014/main" id="{A7147C60-A7B9-45E9-9C80-E877DD4E5619}"/>
              </a:ext>
            </a:extLst>
          </p:cNvPr>
          <p:cNvSpPr txBox="1"/>
          <p:nvPr/>
        </p:nvSpPr>
        <p:spPr>
          <a:xfrm>
            <a:off x="600462" y="690922"/>
            <a:ext cx="5953398" cy="286232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Uma vez com a Janela Texto que Contém aberta, proceda como segue:</a:t>
            </a:r>
          </a:p>
          <a:p>
            <a:pPr marL="804863" indent="-342900" algn="just">
              <a:buFont typeface="+mj-lt"/>
              <a:buAutoNum type="arabicPeriod"/>
            </a:pPr>
            <a:r>
              <a:rPr lang="pt-BR" dirty="0">
                <a:latin typeface="Arial" panose="020B0604020202020204" pitchFamily="34" charset="0"/>
                <a:cs typeface="Arial" panose="020B0604020202020204" pitchFamily="34" charset="0"/>
              </a:rPr>
              <a:t>Na caixa de formatação, à esquerda, digite APROVADO</a:t>
            </a:r>
          </a:p>
          <a:p>
            <a:pPr marL="804863" indent="-342900" algn="just">
              <a:buFont typeface="+mj-lt"/>
              <a:buAutoNum type="arabicPeriod"/>
            </a:pPr>
            <a:r>
              <a:rPr lang="pt-BR" dirty="0">
                <a:latin typeface="Arial" panose="020B0604020202020204" pitchFamily="34" charset="0"/>
                <a:cs typeface="Arial" panose="020B0604020202020204" pitchFamily="34" charset="0"/>
              </a:rPr>
              <a:t>Na caixa à direita, selecione Preenchimento Verde e Texto Verde Escuro e clique em OK.</a:t>
            </a:r>
          </a:p>
          <a:p>
            <a:pPr marL="804863" indent="-342900" algn="just">
              <a:buFont typeface="+mj-lt"/>
              <a:buAutoNum type="arabicPeriod"/>
            </a:pPr>
            <a:r>
              <a:rPr lang="pt-BR" dirty="0">
                <a:latin typeface="Arial" panose="020B0604020202020204" pitchFamily="34" charset="0"/>
                <a:cs typeface="Arial" panose="020B0604020202020204" pitchFamily="34" charset="0"/>
              </a:rPr>
              <a:t>Faça o mesmo para alunos reprovados, com texto e preenchimento em vermelho.</a:t>
            </a:r>
          </a:p>
          <a:p>
            <a:pPr marL="804863" indent="-342900" algn="just">
              <a:buFont typeface="+mj-lt"/>
              <a:buAutoNum type="arabicPeriod"/>
            </a:pPr>
            <a:r>
              <a:rPr lang="pt-BR" dirty="0">
                <a:latin typeface="Arial" panose="020B0604020202020204" pitchFamily="34" charset="0"/>
                <a:cs typeface="Arial" panose="020B0604020202020204" pitchFamily="34" charset="0"/>
              </a:rPr>
              <a:t>Abra nosso arquivo principal e copie esta planilha com o nome </a:t>
            </a:r>
            <a:r>
              <a:rPr lang="pt-BR">
                <a:latin typeface="Arial" panose="020B0604020202020204" pitchFamily="34" charset="0"/>
                <a:cs typeface="Arial" panose="020B0604020202020204" pitchFamily="34" charset="0"/>
              </a:rPr>
              <a:t>Exercício Alunos.</a:t>
            </a:r>
            <a:endParaRPr lang="pt-BR" dirty="0">
              <a:latin typeface="Arial" panose="020B0604020202020204" pitchFamily="34" charset="0"/>
              <a:cs typeface="Arial" panose="020B0604020202020204" pitchFamily="34" charset="0"/>
            </a:endParaRPr>
          </a:p>
        </p:txBody>
      </p:sp>
      <p:pic>
        <p:nvPicPr>
          <p:cNvPr id="9" name="Imagem 8">
            <a:extLst>
              <a:ext uri="{FF2B5EF4-FFF2-40B4-BE49-F238E27FC236}">
                <a16:creationId xmlns:a16="http://schemas.microsoft.com/office/drawing/2014/main" id="{7594CABA-614E-4ABE-9AD5-FD6BECCD0E50}"/>
              </a:ext>
            </a:extLst>
          </p:cNvPr>
          <p:cNvPicPr>
            <a:picLocks noChangeAspect="1"/>
          </p:cNvPicPr>
          <p:nvPr/>
        </p:nvPicPr>
        <p:blipFill>
          <a:blip r:embed="rId2"/>
          <a:stretch>
            <a:fillRect/>
          </a:stretch>
        </p:blipFill>
        <p:spPr>
          <a:xfrm>
            <a:off x="6553860" y="690922"/>
            <a:ext cx="4216718" cy="1234763"/>
          </a:xfrm>
          <a:prstGeom prst="rect">
            <a:avLst/>
          </a:prstGeom>
        </p:spPr>
      </p:pic>
      <p:pic>
        <p:nvPicPr>
          <p:cNvPr id="11" name="Imagem 10">
            <a:extLst>
              <a:ext uri="{FF2B5EF4-FFF2-40B4-BE49-F238E27FC236}">
                <a16:creationId xmlns:a16="http://schemas.microsoft.com/office/drawing/2014/main" id="{BC4A1857-B9D8-4AB0-B448-845EE698FE8B}"/>
              </a:ext>
            </a:extLst>
          </p:cNvPr>
          <p:cNvPicPr>
            <a:picLocks noChangeAspect="1"/>
          </p:cNvPicPr>
          <p:nvPr/>
        </p:nvPicPr>
        <p:blipFill>
          <a:blip r:embed="rId3"/>
          <a:stretch>
            <a:fillRect/>
          </a:stretch>
        </p:blipFill>
        <p:spPr>
          <a:xfrm>
            <a:off x="6553860" y="1925685"/>
            <a:ext cx="4216718" cy="1234763"/>
          </a:xfrm>
          <a:prstGeom prst="rect">
            <a:avLst/>
          </a:prstGeom>
        </p:spPr>
      </p:pic>
      <p:pic>
        <p:nvPicPr>
          <p:cNvPr id="13" name="Imagem 12">
            <a:extLst>
              <a:ext uri="{FF2B5EF4-FFF2-40B4-BE49-F238E27FC236}">
                <a16:creationId xmlns:a16="http://schemas.microsoft.com/office/drawing/2014/main" id="{6B80C390-6002-401B-8B5C-30487935F14D}"/>
              </a:ext>
            </a:extLst>
          </p:cNvPr>
          <p:cNvPicPr>
            <a:picLocks noChangeAspect="1"/>
          </p:cNvPicPr>
          <p:nvPr/>
        </p:nvPicPr>
        <p:blipFill>
          <a:blip r:embed="rId4"/>
          <a:stretch>
            <a:fillRect/>
          </a:stretch>
        </p:blipFill>
        <p:spPr>
          <a:xfrm>
            <a:off x="778853" y="3553243"/>
            <a:ext cx="9224684" cy="2758763"/>
          </a:xfrm>
          <a:prstGeom prst="rect">
            <a:avLst/>
          </a:prstGeom>
        </p:spPr>
      </p:pic>
    </p:spTree>
    <p:extLst>
      <p:ext uri="{BB962C8B-B14F-4D97-AF65-F5344CB8AC3E}">
        <p14:creationId xmlns:p14="http://schemas.microsoft.com/office/powerpoint/2010/main" val="404821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D6DED5B-4ED2-4789-BEEB-BDB86582B3D9}"/>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FAF34B6-3BBB-4B0C-9965-41E950A543BF}"/>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8" name="CaixaDeTexto 7">
            <a:extLst>
              <a:ext uri="{FF2B5EF4-FFF2-40B4-BE49-F238E27FC236}">
                <a16:creationId xmlns:a16="http://schemas.microsoft.com/office/drawing/2014/main" id="{326C9142-5278-48AA-82D2-76A166C9F948}"/>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prosseguirmos, no arquivo do nosso curso, crie uma nova planilha chamada Funções – Parte 2. Mantenha o arquivo do exercício da sala de aula em aberto. Monte a planilha a seguir, formatando o intervalo das comissões em porcentagem, e não em moeda. Já são 12 planilhas !</a:t>
            </a:r>
          </a:p>
        </p:txBody>
      </p:sp>
      <p:pic>
        <p:nvPicPr>
          <p:cNvPr id="12" name="Imagem 11">
            <a:extLst>
              <a:ext uri="{FF2B5EF4-FFF2-40B4-BE49-F238E27FC236}">
                <a16:creationId xmlns:a16="http://schemas.microsoft.com/office/drawing/2014/main" id="{5CC5E2D5-D373-4843-AE00-00E2766C1298}"/>
              </a:ext>
            </a:extLst>
          </p:cNvPr>
          <p:cNvPicPr>
            <a:picLocks noChangeAspect="1"/>
          </p:cNvPicPr>
          <p:nvPr/>
        </p:nvPicPr>
        <p:blipFill>
          <a:blip r:embed="rId2"/>
          <a:stretch>
            <a:fillRect/>
          </a:stretch>
        </p:blipFill>
        <p:spPr>
          <a:xfrm>
            <a:off x="697992" y="1614252"/>
            <a:ext cx="10072585" cy="4155612"/>
          </a:xfrm>
          <a:prstGeom prst="rect">
            <a:avLst/>
          </a:prstGeom>
        </p:spPr>
      </p:pic>
    </p:spTree>
    <p:extLst>
      <p:ext uri="{BB962C8B-B14F-4D97-AF65-F5344CB8AC3E}">
        <p14:creationId xmlns:p14="http://schemas.microsoft.com/office/powerpoint/2010/main" val="2902534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Arredondado 5">
            <a:extLst>
              <a:ext uri="{FF2B5EF4-FFF2-40B4-BE49-F238E27FC236}">
                <a16:creationId xmlns:a16="http://schemas.microsoft.com/office/drawing/2014/main" id="{ABA4041E-4D99-489F-94B5-D24F393C1F0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4572C939-D977-432A-B611-D672D5A471C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10" name="CaixaDeTexto 9">
            <a:extLst>
              <a:ext uri="{FF2B5EF4-FFF2-40B4-BE49-F238E27FC236}">
                <a16:creationId xmlns:a16="http://schemas.microsoft.com/office/drawing/2014/main" id="{CA1AD531-5605-4862-85F8-D8EAC4084B18}"/>
              </a:ext>
            </a:extLst>
          </p:cNvPr>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Esta planilha requer um pouco mais de atenção, porque agora as funções podem ter até 4 argumentos...mas não tem nada de complicado, tenha certeza ! Vamos lá ? </a:t>
            </a:r>
          </a:p>
          <a:p>
            <a:pPr indent="457200" algn="just"/>
            <a:r>
              <a:rPr lang="pt-BR" dirty="0">
                <a:latin typeface="Arial" panose="020B0604020202020204" pitchFamily="34" charset="0"/>
                <a:cs typeface="Arial" panose="020B0604020202020204" pitchFamily="34" charset="0"/>
              </a:rPr>
              <a:t>A planilha apresenta uma loja de carros com 4 vendedores : Marcelo, Patrícia, Pedro e Renata. No primeiro semestre de um ano X, eles venderam os carros descritos e agora, a concessionária precisa ter um controle geral: A média de vendas por setor, o prêmio a ser pago aos vendedores e as vendas por mês ( ou período ). Para isso, posicione o cursor do Excel na célula F4. Vamos ver como calculamos a comissão de cada carro antes de qualquer coisa, sabendo que as regras dessas comissões estão no intervalo de células entre A17 e B18. Carros com valor menor que R$ 50.000,00 terão comissão de 4,63%, maiores, 9,25%. Poderíamos utilizar uma função SE aqui, mas, como a tabela de comissões pode variar para bem mais do que 2 carros, convém utilizar a função PROCV</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FUNÇÃO:PROCV</a:t>
            </a:r>
          </a:p>
          <a:p>
            <a:pPr indent="457200" algn="just"/>
            <a:r>
              <a:rPr lang="pt-BR" dirty="0">
                <a:latin typeface="Arial" panose="020B0604020202020204" pitchFamily="34" charset="0"/>
                <a:cs typeface="Arial" panose="020B0604020202020204" pitchFamily="34" charset="0"/>
              </a:rPr>
              <a:t>Descrição: Procura um valor em uma primeira coluna à esquerda de uma tabela anexa e retorna o valor da mesma linha em uma coluna especificada.</a:t>
            </a:r>
          </a:p>
          <a:p>
            <a:pPr indent="457200" algn="just"/>
            <a:r>
              <a:rPr lang="pt-BR" dirty="0">
                <a:latin typeface="Arial" panose="020B0604020202020204" pitchFamily="34" charset="0"/>
                <a:cs typeface="Arial" panose="020B0604020202020204" pitchFamily="34" charset="0"/>
              </a:rPr>
              <a:t> 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Procurado – É o valor a ser localizado na primeira coluna da tabela em anexo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Matriz Tabela – É o intervalo de células onde está a tabela anexa. Cabeçalhos não entram.</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Num_índice_Coluna</a:t>
            </a:r>
            <a:r>
              <a:rPr lang="pt-BR" dirty="0">
                <a:latin typeface="Arial" panose="020B0604020202020204" pitchFamily="34" charset="0"/>
                <a:cs typeface="Arial" panose="020B0604020202020204" pitchFamily="34" charset="0"/>
              </a:rPr>
              <a:t> – É o índice da coluna na matriz tabela onde está o valor a retornar.</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Procurar_intervalo</a:t>
            </a:r>
            <a:r>
              <a:rPr lang="pt-BR" dirty="0">
                <a:latin typeface="Arial" panose="020B0604020202020204" pitchFamily="34" charset="0"/>
                <a:cs typeface="Arial" panose="020B0604020202020204" pitchFamily="34" charset="0"/>
              </a:rPr>
              <a:t> – É o valor lógico: para encontrar a correspondência mais próxima,</a:t>
            </a:r>
          </a:p>
          <a:p>
            <a:pPr marL="427038" algn="just"/>
            <a:r>
              <a:rPr lang="pt-BR" dirty="0">
                <a:latin typeface="Arial" panose="020B0604020202020204" pitchFamily="34" charset="0"/>
                <a:cs typeface="Arial" panose="020B0604020202020204" pitchFamily="34" charset="0"/>
              </a:rPr>
              <a:t>Inserimos VERDADEIRO e para encontrar o valor exato, FALSO</a:t>
            </a:r>
          </a:p>
        </p:txBody>
      </p:sp>
    </p:spTree>
    <p:extLst>
      <p:ext uri="{BB962C8B-B14F-4D97-AF65-F5344CB8AC3E}">
        <p14:creationId xmlns:p14="http://schemas.microsoft.com/office/powerpoint/2010/main" val="1704606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F4 e preste atenção agora como você irá preencher a célula:</a:t>
            </a:r>
          </a:p>
          <a:p>
            <a:pPr indent="457200" algn="just"/>
            <a:r>
              <a:rPr lang="pt-BR" dirty="0">
                <a:latin typeface="Arial" panose="020B0604020202020204" pitchFamily="34" charset="0"/>
                <a:cs typeface="Arial" panose="020B0604020202020204" pitchFamily="34" charset="0"/>
              </a:rPr>
              <a:t>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serão colocados dentro de Aspas Duplas, com exceção do último argumento da função, pois os valores VERDADEIRO e FALSO, aqui, pertencem à sintaxe dela.</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=PROCV()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pelo valor do carro vendido, que está em E4( </a:t>
            </a:r>
            <a:r>
              <a:rPr lang="pt-BR" b="1" dirty="0">
                <a:latin typeface="Arial" panose="020B0604020202020204" pitchFamily="34" charset="0"/>
                <a:cs typeface="Arial" panose="020B0604020202020204" pitchFamily="34" charset="0"/>
              </a:rPr>
              <a:t>=PROCV(E4;)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regras para comissão estão no intervalo entre A17 e B18 ( </a:t>
            </a:r>
            <a:r>
              <a:rPr lang="pt-BR" b="1" dirty="0">
                <a:latin typeface="Arial" panose="020B0604020202020204" pitchFamily="34" charset="0"/>
                <a:cs typeface="Arial" panose="020B0604020202020204" pitchFamily="34" charset="0"/>
              </a:rPr>
              <a:t>=PROCV(E4;A17:B18;)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em porcentagem, está na segunda coluna, da esquerda para a direita (</a:t>
            </a:r>
            <a:r>
              <a:rPr lang="pt-BR" b="1" dirty="0">
                <a:latin typeface="Arial" panose="020B0604020202020204" pitchFamily="34" charset="0"/>
                <a:cs typeface="Arial" panose="020B0604020202020204" pitchFamily="34" charset="0"/>
              </a:rPr>
              <a:t>=PROCV(E4;A17:B18;2;)</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do carro vendido está em um de dois intervalos, ele é igual ou maior a R$50.000,00 ou menor. Sua correspondência, então, é aproximada, não exata.</a:t>
            </a:r>
          </a:p>
          <a:p>
            <a:pPr marL="427038" algn="just"/>
            <a:r>
              <a:rPr lang="pt-BR" dirty="0">
                <a:latin typeface="Arial" panose="020B0604020202020204" pitchFamily="34" charset="0"/>
                <a:cs typeface="Arial" panose="020B0604020202020204" pitchFamily="34" charset="0"/>
              </a:rPr>
              <a:t>Então, a sintaxe final será: </a:t>
            </a:r>
            <a:r>
              <a:rPr lang="pt-BR" b="1" dirty="0">
                <a:latin typeface="Arial" panose="020B0604020202020204" pitchFamily="34" charset="0"/>
                <a:cs typeface="Arial" panose="020B0604020202020204" pitchFamily="34" charset="0"/>
              </a:rPr>
              <a:t>=PROCV(E4;A17:B18;2;VERDADEIRO)</a:t>
            </a:r>
            <a:r>
              <a:rPr lang="pt-BR" dirty="0">
                <a:latin typeface="Arial" panose="020B0604020202020204" pitchFamily="34" charset="0"/>
                <a:cs typeface="Arial" panose="020B0604020202020204" pitchFamily="34" charset="0"/>
              </a:rPr>
              <a:t> </a:t>
            </a:r>
          </a:p>
          <a:p>
            <a:pPr marL="427038" algn="just"/>
            <a:r>
              <a:rPr lang="pt-BR" dirty="0">
                <a:latin typeface="Arial" panose="020B0604020202020204" pitchFamily="34" charset="0"/>
                <a:cs typeface="Arial" panose="020B0604020202020204" pitchFamily="34" charset="0"/>
              </a:rPr>
              <a:t>Quando você pressionar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porém, o resultado será R$ 0,05, isso porque o valor retornado está em porcentagem e a comissão é calculada em moeda. Então, o resultado final é:</a:t>
            </a:r>
          </a:p>
          <a:p>
            <a:pPr marL="427038" algn="ctr"/>
            <a:r>
              <a:rPr lang="pt-BR" b="1" dirty="0">
                <a:latin typeface="Arial" panose="020B0604020202020204" pitchFamily="34" charset="0"/>
                <a:cs typeface="Arial" panose="020B0604020202020204" pitchFamily="34" charset="0"/>
              </a:rPr>
              <a:t>=(PROCV(E4;A17:B18;2;VERDADEIRO) )*E4</a:t>
            </a:r>
          </a:p>
        </p:txBody>
      </p:sp>
      <p:sp>
        <p:nvSpPr>
          <p:cNvPr id="7" name="Retângulo Arredondado 5">
            <a:extLst>
              <a:ext uri="{FF2B5EF4-FFF2-40B4-BE49-F238E27FC236}">
                <a16:creationId xmlns:a16="http://schemas.microsoft.com/office/drawing/2014/main" id="{3BD14766-CA2D-4523-A30B-6599ACEF39C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17CFCFB-E0D0-4C44-8571-39A6EF6C000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718536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FBA8CC5-025B-400A-969D-DBA96A3E9DAB}"/>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Obs.: Para calcular o restante das comissões, você pode treinar manualmente ou fazer a cópia. Neste último caso, utilize a referência absoluta, em todas as linhas e colunas da tabela Matriz</a:t>
            </a:r>
          </a:p>
        </p:txBody>
      </p:sp>
      <p:sp>
        <p:nvSpPr>
          <p:cNvPr id="7" name="Retângulo Arredondado 5">
            <a:extLst>
              <a:ext uri="{FF2B5EF4-FFF2-40B4-BE49-F238E27FC236}">
                <a16:creationId xmlns:a16="http://schemas.microsoft.com/office/drawing/2014/main" id="{1D8BF709-FE84-47EB-9A0F-17BD0D7844A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29FB7FA-A860-43D3-9F90-C498C1369754}"/>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pic>
        <p:nvPicPr>
          <p:cNvPr id="10" name="Imagem 9">
            <a:extLst>
              <a:ext uri="{FF2B5EF4-FFF2-40B4-BE49-F238E27FC236}">
                <a16:creationId xmlns:a16="http://schemas.microsoft.com/office/drawing/2014/main" id="{CB21F16E-DED4-41F5-AFED-A8EB262F9C15}"/>
              </a:ext>
            </a:extLst>
          </p:cNvPr>
          <p:cNvPicPr>
            <a:picLocks noChangeAspect="1"/>
          </p:cNvPicPr>
          <p:nvPr/>
        </p:nvPicPr>
        <p:blipFill>
          <a:blip r:embed="rId2"/>
          <a:stretch>
            <a:fillRect/>
          </a:stretch>
        </p:blipFill>
        <p:spPr>
          <a:xfrm>
            <a:off x="734568" y="1614252"/>
            <a:ext cx="10036009" cy="4230367"/>
          </a:xfrm>
          <a:prstGeom prst="rect">
            <a:avLst/>
          </a:prstGeom>
        </p:spPr>
      </p:pic>
    </p:spTree>
    <p:extLst>
      <p:ext uri="{BB962C8B-B14F-4D97-AF65-F5344CB8AC3E}">
        <p14:creationId xmlns:p14="http://schemas.microsoft.com/office/powerpoint/2010/main" val="1635023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BD47054A-1120-43FA-AAEA-CF278870CC55}"/>
              </a:ext>
            </a:extLst>
          </p:cNvPr>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precisamos preencher a parte da planilha que realmente interessa à concessionária. Para podermos obter o resultado das vendas por período, o resultado de cada vendedor e a média de vendas por setor, iremos mesclar as funções SOMA E MÉDIA com a função SE. Teremos as funções SOMASE e MÉDIASE</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FUNÇÃO:SOMASE</a:t>
            </a:r>
          </a:p>
          <a:p>
            <a:pPr indent="457200" algn="just"/>
            <a:r>
              <a:rPr lang="pt-BR" dirty="0">
                <a:latin typeface="Arial" panose="020B0604020202020204" pitchFamily="34" charset="0"/>
                <a:cs typeface="Arial" panose="020B0604020202020204" pitchFamily="34" charset="0"/>
              </a:rPr>
              <a:t>Descrição: Soma valores em um intervalo de células, desde que esses valores atendam a determinado critério ou condição.</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É o intervalo de células onde está o critério a ser atendido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É a descrição do critério ou condição a ser seguida.</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Intervalo_Soma</a:t>
            </a:r>
            <a:r>
              <a:rPr lang="pt-BR" dirty="0">
                <a:latin typeface="Arial" panose="020B0604020202020204" pitchFamily="34" charset="0"/>
                <a:cs typeface="Arial" panose="020B0604020202020204" pitchFamily="34" charset="0"/>
              </a:rPr>
              <a:t> – É o intervalo de células onde estão os valores a serem somados</a:t>
            </a:r>
          </a:p>
          <a:p>
            <a:pPr marL="427038"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FUNÇÃO:MÉDIASE</a:t>
            </a:r>
          </a:p>
          <a:p>
            <a:pPr indent="457200" algn="just"/>
            <a:r>
              <a:rPr lang="pt-BR" dirty="0">
                <a:latin typeface="Arial" panose="020B0604020202020204" pitchFamily="34" charset="0"/>
                <a:cs typeface="Arial" panose="020B0604020202020204" pitchFamily="34" charset="0"/>
              </a:rPr>
              <a:t>Descrição: Calcula a média de valores em um intervalo de células, desde que esses valores atendam a determinado critério ou condição.</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É o intervalo de células onde está o critério a ser atendido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É a descrição do critério ou condição a ser seguida.</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Intervalo_Soma</a:t>
            </a:r>
            <a:r>
              <a:rPr lang="pt-BR" dirty="0">
                <a:latin typeface="Arial" panose="020B0604020202020204" pitchFamily="34" charset="0"/>
                <a:cs typeface="Arial" panose="020B0604020202020204" pitchFamily="34" charset="0"/>
              </a:rPr>
              <a:t> – É o intervalo de células onde estão os valores a serem calculados.</a:t>
            </a:r>
          </a:p>
          <a:p>
            <a:pPr indent="457200" algn="just"/>
            <a:endParaRPr lang="pt-BR"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E6C845D6-7260-40D7-B2EC-5E2D29E35CDB}"/>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08D2E0EC-0DB2-4E24-B18B-8B194582FD11}"/>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1471006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C2A7F8D-D2C1-4DBA-AA09-8BC005F2E28E}"/>
              </a:ext>
            </a:extLst>
          </p:cNvPr>
          <p:cNvSpPr txBox="1"/>
          <p:nvPr/>
        </p:nvSpPr>
        <p:spPr>
          <a:xfrm>
            <a:off x="600461" y="765360"/>
            <a:ext cx="10170116" cy="507831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F14 e preste atenção agora como você irá preencher a célula</a:t>
            </a:r>
          </a:p>
          <a:p>
            <a:pPr indent="457200" algn="just"/>
            <a:r>
              <a:rPr lang="pt-BR" dirty="0">
                <a:latin typeface="Arial" panose="020B0604020202020204" pitchFamily="34" charset="0"/>
                <a:cs typeface="Arial" panose="020B0604020202020204" pitchFamily="34" charset="0"/>
              </a:rPr>
              <a:t>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serão colocados dentro de Aspas Duplas</a:t>
            </a:r>
          </a:p>
          <a:p>
            <a:pPr marL="519113" algn="just"/>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=SOMASE()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Planilha pede que seja calculada o total de vendas do mês de janeiro. Primeiramente, estabelecemos o intervalo na tabela de vendas onde foram discriminados quais os meses em que os carros foram vendidos, ou seja, D4 até D11( </a:t>
            </a:r>
            <a:r>
              <a:rPr lang="pt-BR" b="1" dirty="0">
                <a:latin typeface="Arial" panose="020B0604020202020204" pitchFamily="34" charset="0"/>
                <a:cs typeface="Arial" panose="020B0604020202020204" pitchFamily="34" charset="0"/>
              </a:rPr>
              <a:t>=SOMASE(D4:D11;)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mês que procuramos é o mês de janeiro ( </a:t>
            </a:r>
            <a:r>
              <a:rPr lang="pt-BR" b="1" dirty="0">
                <a:latin typeface="Arial" panose="020B0604020202020204" pitchFamily="34" charset="0"/>
                <a:cs typeface="Arial" panose="020B0604020202020204" pitchFamily="34" charset="0"/>
              </a:rPr>
              <a:t>=SOMASE(D4:D11;"JANEIRO";</a:t>
            </a:r>
            <a:r>
              <a:rPr lang="pt-BR" dirty="0">
                <a:latin typeface="Arial" panose="020B0604020202020204" pitchFamily="34" charset="0"/>
                <a:cs typeface="Arial" panose="020B0604020202020204" pitchFamily="34" charset="0"/>
              </a:rPr>
              <a:t>)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Por último, colocamos o intervalo de células onde estão os valores a serem somados, referente às vendas, ou seja E4 até E11. Então, o resultado final é:</a:t>
            </a:r>
          </a:p>
          <a:p>
            <a:pPr marL="427038" algn="ctr"/>
            <a:r>
              <a:rPr lang="pt-BR" b="1" dirty="0">
                <a:latin typeface="Arial" panose="020B0604020202020204" pitchFamily="34" charset="0"/>
                <a:cs typeface="Arial" panose="020B0604020202020204" pitchFamily="34" charset="0"/>
              </a:rPr>
              <a:t>=SOMASE(D4:D11;"JANEIRO";E4:E11)</a:t>
            </a:r>
          </a:p>
          <a:p>
            <a:pPr marL="427038" algn="just"/>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for utilizar referências para calcular os demais valores, coloque a referência absoluta em cada linha e coluna dos intervalos dos meses e das vendas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Siga os passos acima e calcule os prêmios (SOMASE, D14) e médias (MÉDIASE, 14).</a:t>
            </a:r>
          </a:p>
        </p:txBody>
      </p:sp>
      <p:sp>
        <p:nvSpPr>
          <p:cNvPr id="7" name="Retângulo Arredondado 5">
            <a:extLst>
              <a:ext uri="{FF2B5EF4-FFF2-40B4-BE49-F238E27FC236}">
                <a16:creationId xmlns:a16="http://schemas.microsoft.com/office/drawing/2014/main" id="{D4E356EF-AD37-464B-A978-5E997EBBDFD5}"/>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2028168-CB0E-4B6B-97E6-B687DC15B173}"/>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46016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286232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navegação por entre as células se dará pelas setas de direção do seu teclado ou pelo mouse. No teclado, conforme a seta utilizada, o cursor da célula ativa se deslocará para ela. No mouse, clicamos sobre a célula que desejamos trabalhar. Para selecionar várias células ao mesmo tempo, com o teclado, pressionamos a tecla SHIFT e, mantendo-a pressionada, navegamos pela planilha com as setas de direção. Com o mouse, pressionamos o botão esquerdo dele e o mantemos pressionado, e levamos o mouse para as células desejadas.</a:t>
            </a:r>
          </a:p>
          <a:p>
            <a:pPr indent="457200" algn="just"/>
            <a:r>
              <a:rPr lang="pt-BR" dirty="0">
                <a:latin typeface="Arial" panose="020B0604020202020204" pitchFamily="34" charset="0"/>
                <a:cs typeface="Arial" panose="020B0604020202020204" pitchFamily="34" charset="0"/>
              </a:rPr>
              <a:t>Para selecionar mais de um intervalo de células, utilizamos a mesma sintaxe de destaque com o mouse, porém, mantendo a tecla CTRL do teclado pressionada. Selecionamos um intervalo, soltamos o botão esquerdo do mouse e recomeçamos em um outro intervalo de células.</a:t>
            </a:r>
          </a:p>
          <a:p>
            <a:pPr indent="457200" algn="just"/>
            <a:r>
              <a:rPr lang="pt-BR" dirty="0">
                <a:latin typeface="Arial" panose="020B0604020202020204" pitchFamily="34" charset="0"/>
                <a:cs typeface="Arial" panose="020B0604020202020204" pitchFamily="34" charset="0"/>
              </a:rPr>
              <a:t>  </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9" name="Imagem 8"/>
          <p:cNvPicPr>
            <a:picLocks noChangeAspect="1"/>
          </p:cNvPicPr>
          <p:nvPr/>
        </p:nvPicPr>
        <p:blipFill>
          <a:blip r:embed="rId2"/>
          <a:stretch>
            <a:fillRect/>
          </a:stretch>
        </p:blipFill>
        <p:spPr>
          <a:xfrm>
            <a:off x="5276088" y="3276245"/>
            <a:ext cx="5494487" cy="2594203"/>
          </a:xfrm>
          <a:prstGeom prst="rect">
            <a:avLst/>
          </a:prstGeom>
        </p:spPr>
      </p:pic>
      <p:graphicFrame>
        <p:nvGraphicFramePr>
          <p:cNvPr id="10" name="Tabela 9"/>
          <p:cNvGraphicFramePr>
            <a:graphicFrameLocks noGrp="1"/>
          </p:cNvGraphicFramePr>
          <p:nvPr>
            <p:extLst>
              <p:ext uri="{D42A27DB-BD31-4B8C-83A1-F6EECF244321}">
                <p14:modId xmlns:p14="http://schemas.microsoft.com/office/powerpoint/2010/main" val="3049918471"/>
              </p:ext>
            </p:extLst>
          </p:nvPr>
        </p:nvGraphicFramePr>
        <p:xfrm>
          <a:off x="704069" y="3276247"/>
          <a:ext cx="4480578" cy="3513440"/>
        </p:xfrm>
        <a:graphic>
          <a:graphicData uri="http://schemas.openxmlformats.org/drawingml/2006/table">
            <a:tbl>
              <a:tblPr firstRow="1" bandRow="1">
                <a:tableStyleId>{5C22544A-7EE6-4342-B048-85BDC9FD1C3A}</a:tableStyleId>
              </a:tblPr>
              <a:tblGrid>
                <a:gridCol w="1280179">
                  <a:extLst>
                    <a:ext uri="{9D8B030D-6E8A-4147-A177-3AD203B41FA5}">
                      <a16:colId xmlns:a16="http://schemas.microsoft.com/office/drawing/2014/main" val="2556039979"/>
                    </a:ext>
                  </a:extLst>
                </a:gridCol>
                <a:gridCol w="3200399">
                  <a:extLst>
                    <a:ext uri="{9D8B030D-6E8A-4147-A177-3AD203B41FA5}">
                      <a16:colId xmlns:a16="http://schemas.microsoft.com/office/drawing/2014/main" val="4200340627"/>
                    </a:ext>
                  </a:extLst>
                </a:gridCol>
              </a:tblGrid>
              <a:tr h="370600">
                <a:tc gridSpan="2">
                  <a:txBody>
                    <a:bodyPr/>
                    <a:lstStyle/>
                    <a:p>
                      <a:pPr algn="ctr"/>
                      <a:r>
                        <a:rPr lang="pt-BR" sz="1600" dirty="0">
                          <a:latin typeface="Arial" panose="020B0604020202020204" pitchFamily="34" charset="0"/>
                          <a:cs typeface="Arial" panose="020B0604020202020204" pitchFamily="34" charset="0"/>
                        </a:rPr>
                        <a:t>Mais</a:t>
                      </a:r>
                      <a:r>
                        <a:rPr lang="pt-BR" sz="1600" baseline="0" dirty="0">
                          <a:latin typeface="Arial" panose="020B0604020202020204" pitchFamily="34" charset="0"/>
                          <a:cs typeface="Arial" panose="020B0604020202020204" pitchFamily="34" charset="0"/>
                        </a:rPr>
                        <a:t> comandos de teclado do Excel</a:t>
                      </a:r>
                      <a:endParaRPr lang="pt-BR" sz="1600" dirty="0">
                        <a:latin typeface="Arial" panose="020B0604020202020204" pitchFamily="34" charset="0"/>
                        <a:cs typeface="Arial" panose="020B0604020202020204" pitchFamily="34" charset="0"/>
                      </a:endParaRPr>
                    </a:p>
                  </a:txBody>
                  <a:tcPr/>
                </a:tc>
                <a:tc hMerge="1">
                  <a:txBody>
                    <a:bodyPr/>
                    <a:lstStyle/>
                    <a:p>
                      <a:endParaRPr lang="pt-BR" dirty="0"/>
                    </a:p>
                  </a:txBody>
                  <a:tcPr/>
                </a:tc>
                <a:extLst>
                  <a:ext uri="{0D108BD9-81ED-4DB2-BD59-A6C34878D82A}">
                    <a16:rowId xmlns:a16="http://schemas.microsoft.com/office/drawing/2014/main" val="2393644221"/>
                  </a:ext>
                </a:extLst>
              </a:tr>
              <a:tr h="370600">
                <a:tc>
                  <a:txBody>
                    <a:bodyPr/>
                    <a:lstStyle/>
                    <a:p>
                      <a:r>
                        <a:rPr lang="pt-BR" sz="1400" dirty="0" err="1">
                          <a:latin typeface="Arial" panose="020B0604020202020204" pitchFamily="34" charset="0"/>
                          <a:cs typeface="Arial" panose="020B0604020202020204" pitchFamily="34" charset="0"/>
                        </a:rPr>
                        <a:t>Tab</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a:t>
                      </a:r>
                      <a:r>
                        <a:rPr lang="pt-BR" sz="1400" baseline="0" dirty="0">
                          <a:latin typeface="Arial" panose="020B0604020202020204" pitchFamily="34" charset="0"/>
                          <a:cs typeface="Arial" panose="020B0604020202020204" pitchFamily="34" charset="0"/>
                        </a:rPr>
                        <a:t> para a direita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8998606"/>
                  </a:ext>
                </a:extLst>
              </a:tr>
              <a:tr h="370600">
                <a:tc>
                  <a:txBody>
                    <a:bodyPr/>
                    <a:lstStyle/>
                    <a:p>
                      <a:r>
                        <a:rPr lang="pt-BR" sz="1400" dirty="0">
                          <a:latin typeface="Arial" panose="020B0604020202020204" pitchFamily="34" charset="0"/>
                          <a:cs typeface="Arial" panose="020B0604020202020204" pitchFamily="34" charset="0"/>
                        </a:rPr>
                        <a:t>Home</a:t>
                      </a:r>
                    </a:p>
                  </a:txBody>
                  <a:tcPr/>
                </a:tc>
                <a:tc>
                  <a:txBody>
                    <a:bodyPr/>
                    <a:lstStyle/>
                    <a:p>
                      <a:r>
                        <a:rPr lang="pt-BR" sz="1400" dirty="0">
                          <a:latin typeface="Arial" panose="020B0604020202020204" pitchFamily="34" charset="0"/>
                          <a:cs typeface="Arial" panose="020B0604020202020204" pitchFamily="34" charset="0"/>
                        </a:rPr>
                        <a:t>Célula ativa para o inicio da linha</a:t>
                      </a:r>
                    </a:p>
                  </a:txBody>
                  <a:tcPr/>
                </a:tc>
                <a:extLst>
                  <a:ext uri="{0D108BD9-81ED-4DB2-BD59-A6C34878D82A}">
                    <a16:rowId xmlns:a16="http://schemas.microsoft.com/office/drawing/2014/main" val="1604911784"/>
                  </a:ext>
                </a:extLst>
              </a:tr>
              <a:tr h="370600">
                <a:tc>
                  <a:txBody>
                    <a:bodyPr/>
                    <a:lstStyle/>
                    <a:p>
                      <a:r>
                        <a:rPr lang="pt-BR" sz="1400" dirty="0" err="1">
                          <a:latin typeface="Arial" panose="020B0604020202020204" pitchFamily="34" charset="0"/>
                          <a:cs typeface="Arial" panose="020B0604020202020204" pitchFamily="34" charset="0"/>
                        </a:rPr>
                        <a:t>Ctrl+Home</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para o endereço A1</a:t>
                      </a:r>
                    </a:p>
                  </a:txBody>
                  <a:tcPr/>
                </a:tc>
                <a:extLst>
                  <a:ext uri="{0D108BD9-81ED-4DB2-BD59-A6C34878D82A}">
                    <a16:rowId xmlns:a16="http://schemas.microsoft.com/office/drawing/2014/main" val="2054508742"/>
                  </a:ext>
                </a:extLst>
              </a:tr>
              <a:tr h="370600">
                <a:tc>
                  <a:txBody>
                    <a:bodyPr/>
                    <a:lstStyle/>
                    <a:p>
                      <a:r>
                        <a:rPr lang="pt-BR" sz="1400" dirty="0" err="1">
                          <a:latin typeface="Arial" panose="020B0604020202020204" pitchFamily="34" charset="0"/>
                          <a:cs typeface="Arial" panose="020B0604020202020204" pitchFamily="34" charset="0"/>
                        </a:rPr>
                        <a:t>Ctrl+End</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p/</a:t>
                      </a:r>
                      <a:r>
                        <a:rPr lang="pt-BR" sz="1400" baseline="0" dirty="0">
                          <a:latin typeface="Arial" panose="020B0604020202020204" pitchFamily="34" charset="0"/>
                          <a:cs typeface="Arial" panose="020B0604020202020204" pitchFamily="34" charset="0"/>
                        </a:rPr>
                        <a:t> última preenchida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77775155"/>
                  </a:ext>
                </a:extLst>
              </a:tr>
              <a:tr h="370600">
                <a:tc>
                  <a:txBody>
                    <a:bodyPr/>
                    <a:lstStyle/>
                    <a:p>
                      <a:r>
                        <a:rPr lang="pt-BR" sz="1400" dirty="0">
                          <a:latin typeface="Arial" panose="020B0604020202020204" pitchFamily="34" charset="0"/>
                          <a:cs typeface="Arial" panose="020B0604020202020204" pitchFamily="34" charset="0"/>
                        </a:rPr>
                        <a:t>Page </a:t>
                      </a:r>
                      <a:r>
                        <a:rPr lang="pt-BR" sz="1400" dirty="0" err="1">
                          <a:latin typeface="Arial" panose="020B0604020202020204" pitchFamily="34" charset="0"/>
                          <a:cs typeface="Arial" panose="020B0604020202020204" pitchFamily="34" charset="0"/>
                        </a:rPr>
                        <a:t>Up</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uma página p/ cima</a:t>
                      </a:r>
                    </a:p>
                  </a:txBody>
                  <a:tcPr/>
                </a:tc>
                <a:extLst>
                  <a:ext uri="{0D108BD9-81ED-4DB2-BD59-A6C34878D82A}">
                    <a16:rowId xmlns:a16="http://schemas.microsoft.com/office/drawing/2014/main" val="2337663019"/>
                  </a:ext>
                </a:extLst>
              </a:tr>
              <a:tr h="370600">
                <a:tc>
                  <a:txBody>
                    <a:bodyPr/>
                    <a:lstStyle/>
                    <a:p>
                      <a:r>
                        <a:rPr lang="pt-BR" sz="1400" dirty="0">
                          <a:latin typeface="Arial" panose="020B0604020202020204" pitchFamily="34" charset="0"/>
                          <a:cs typeface="Arial" panose="020B0604020202020204" pitchFamily="34" charset="0"/>
                        </a:rPr>
                        <a:t>Page Down</a:t>
                      </a:r>
                    </a:p>
                  </a:txBody>
                  <a:tcPr/>
                </a:tc>
                <a:tc>
                  <a:txBody>
                    <a:bodyPr/>
                    <a:lstStyle/>
                    <a:p>
                      <a:r>
                        <a:rPr lang="pt-BR" sz="1400" dirty="0">
                          <a:latin typeface="Arial" panose="020B0604020202020204" pitchFamily="34" charset="0"/>
                          <a:cs typeface="Arial" panose="020B0604020202020204" pitchFamily="34" charset="0"/>
                        </a:rPr>
                        <a:t>Célula ativa uma página p/ baixo</a:t>
                      </a:r>
                    </a:p>
                  </a:txBody>
                  <a:tcPr/>
                </a:tc>
                <a:extLst>
                  <a:ext uri="{0D108BD9-81ED-4DB2-BD59-A6C34878D82A}">
                    <a16:rowId xmlns:a16="http://schemas.microsoft.com/office/drawing/2014/main" val="4005230537"/>
                  </a:ext>
                </a:extLst>
              </a:tr>
              <a:tr h="370600">
                <a:tc>
                  <a:txBody>
                    <a:bodyPr/>
                    <a:lstStyle/>
                    <a:p>
                      <a:r>
                        <a:rPr lang="pt-BR" sz="1400" dirty="0" err="1">
                          <a:latin typeface="Arial" panose="020B0604020202020204" pitchFamily="34" charset="0"/>
                          <a:cs typeface="Arial" panose="020B0604020202020204" pitchFamily="34" charset="0"/>
                        </a:rPr>
                        <a:t>Ctrl+T</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Seleciona</a:t>
                      </a:r>
                      <a:r>
                        <a:rPr lang="pt-BR" sz="1400" baseline="0" dirty="0">
                          <a:latin typeface="Arial" panose="020B0604020202020204" pitchFamily="34" charset="0"/>
                          <a:cs typeface="Arial" panose="020B0604020202020204" pitchFamily="34" charset="0"/>
                        </a:rPr>
                        <a:t> a planilha inteira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2896034"/>
                  </a:ext>
                </a:extLst>
              </a:tr>
              <a:tr h="370600">
                <a:tc gridSpan="2">
                  <a:txBody>
                    <a:bodyPr/>
                    <a:lstStyle/>
                    <a:p>
                      <a:pPr algn="just"/>
                      <a:r>
                        <a:rPr lang="pt-BR" sz="1500" dirty="0">
                          <a:latin typeface="Arial" panose="020B0604020202020204" pitchFamily="34" charset="0"/>
                          <a:cs typeface="Arial" panose="020B0604020202020204" pitchFamily="34" charset="0"/>
                        </a:rPr>
                        <a:t>Para selecionar linha ou coluna inteira, com o mouse, clique na</a:t>
                      </a:r>
                      <a:r>
                        <a:rPr lang="pt-BR" sz="1500" baseline="0" dirty="0">
                          <a:latin typeface="Arial" panose="020B0604020202020204" pitchFamily="34" charset="0"/>
                          <a:cs typeface="Arial" panose="020B0604020202020204" pitchFamily="34" charset="0"/>
                        </a:rPr>
                        <a:t> letra ou número que a identifique</a:t>
                      </a:r>
                      <a:endParaRPr lang="pt-BR" sz="1500" dirty="0">
                        <a:latin typeface="Arial" panose="020B0604020202020204" pitchFamily="34" charset="0"/>
                        <a:cs typeface="Arial" panose="020B0604020202020204" pitchFamily="34" charset="0"/>
                      </a:endParaRPr>
                    </a:p>
                  </a:txBody>
                  <a:tcPr/>
                </a:tc>
                <a:tc hMerge="1">
                  <a:txBody>
                    <a:bodyPr/>
                    <a:lstStyle/>
                    <a:p>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99597893"/>
                  </a:ext>
                </a:extLst>
              </a:tr>
            </a:tbl>
          </a:graphicData>
        </a:graphic>
      </p:graphicFrame>
    </p:spTree>
    <p:extLst>
      <p:ext uri="{BB962C8B-B14F-4D97-AF65-F5344CB8AC3E}">
        <p14:creationId xmlns:p14="http://schemas.microsoft.com/office/powerpoint/2010/main" val="2095940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5FB9112-29C7-432A-A5D0-BADEEFEF8927}"/>
              </a:ext>
            </a:extLst>
          </p:cNvPr>
          <p:cNvPicPr>
            <a:picLocks noChangeAspect="1"/>
          </p:cNvPicPr>
          <p:nvPr/>
        </p:nvPicPr>
        <p:blipFill>
          <a:blip r:embed="rId2"/>
          <a:stretch>
            <a:fillRect/>
          </a:stretch>
        </p:blipFill>
        <p:spPr>
          <a:xfrm>
            <a:off x="697584" y="1060254"/>
            <a:ext cx="10072993" cy="4737231"/>
          </a:xfrm>
          <a:prstGeom prst="rect">
            <a:avLst/>
          </a:prstGeom>
        </p:spPr>
      </p:pic>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10" name="CaixaDeTexto 9">
            <a:extLst>
              <a:ext uri="{FF2B5EF4-FFF2-40B4-BE49-F238E27FC236}">
                <a16:creationId xmlns:a16="http://schemas.microsoft.com/office/drawing/2014/main" id="{D969A8A4-9472-4AF9-A33C-84595FE456A0}"/>
              </a:ext>
            </a:extLst>
          </p:cNvPr>
          <p:cNvSpPr txBox="1"/>
          <p:nvPr/>
        </p:nvSpPr>
        <p:spPr>
          <a:xfrm>
            <a:off x="600461" y="690922"/>
            <a:ext cx="10170116"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Décima segunda planilha completa. Dúvidas ?</a:t>
            </a:r>
          </a:p>
        </p:txBody>
      </p:sp>
    </p:spTree>
    <p:extLst>
      <p:ext uri="{BB962C8B-B14F-4D97-AF65-F5344CB8AC3E}">
        <p14:creationId xmlns:p14="http://schemas.microsoft.com/office/powerpoint/2010/main" val="1371757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41853CA-3943-4AB0-ADBA-29D699969A26}"/>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50E2970-4979-44EA-B84E-FB4CBF382927}"/>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8CBA959D-5721-4862-99B2-749445684961}"/>
              </a:ext>
            </a:extLst>
          </p:cNvPr>
          <p:cNvSpPr txBox="1"/>
          <p:nvPr/>
        </p:nvSpPr>
        <p:spPr>
          <a:xfrm>
            <a:off x="600461" y="690922"/>
            <a:ext cx="10170115" cy="286232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Juros Compostos </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Os juros compostos são recorrentes nas relações comerciais, nas compras parceladas a longo prazo, nos investimentos, nos empréstimos e até mesmo no simples atraso do pagamento de contas. O juros pode ser um aliado ou um vilão. É importante dominar os fatores que influenciam o seu cálculo, que são o capital, a taxa de juros, o tempo e o montante.</a:t>
            </a:r>
          </a:p>
          <a:p>
            <a:pPr indent="457200" algn="just"/>
            <a:r>
              <a:rPr lang="pt-BR" dirty="0">
                <a:latin typeface="Arial" panose="020B0604020202020204" pitchFamily="34" charset="0"/>
                <a:cs typeface="Arial" panose="020B0604020202020204" pitchFamily="34" charset="0"/>
              </a:rPr>
              <a:t>Ao comparar o juros composto com o juros simples, precisamos entender que o primeiro é calculado </a:t>
            </a:r>
            <a:r>
              <a:rPr lang="pt-BR" b="1" dirty="0">
                <a:latin typeface="Arial" panose="020B0604020202020204" pitchFamily="34" charset="0"/>
                <a:cs typeface="Arial" panose="020B0604020202020204" pitchFamily="34" charset="0"/>
              </a:rPr>
              <a:t>sempre sobre o valor do exercício anterior</a:t>
            </a:r>
            <a:r>
              <a:rPr lang="pt-BR" dirty="0">
                <a:latin typeface="Arial" panose="020B0604020202020204" pitchFamily="34" charset="0"/>
                <a:cs typeface="Arial" panose="020B0604020202020204" pitchFamily="34" charset="0"/>
              </a:rPr>
              <a:t>, já o segundo é calculado sempre em cima do valor inicial. Os juros compostos terão maior crescimento com o passar do tempo, em comparação com o juros simples.</a:t>
            </a:r>
          </a:p>
        </p:txBody>
      </p:sp>
      <p:sp>
        <p:nvSpPr>
          <p:cNvPr id="10" name="CaixaDeTexto 9">
            <a:extLst>
              <a:ext uri="{FF2B5EF4-FFF2-40B4-BE49-F238E27FC236}">
                <a16:creationId xmlns:a16="http://schemas.microsoft.com/office/drawing/2014/main" id="{24AD0B9C-668D-4320-ABAB-29B3BEE2B629}"/>
              </a:ext>
            </a:extLst>
          </p:cNvPr>
          <p:cNvSpPr txBox="1"/>
          <p:nvPr/>
        </p:nvSpPr>
        <p:spPr>
          <a:xfrm>
            <a:off x="600460" y="3553244"/>
            <a:ext cx="4405171" cy="1754326"/>
          </a:xfrm>
          <a:prstGeom prst="rect">
            <a:avLst/>
          </a:prstGeom>
          <a:noFill/>
        </p:spPr>
        <p:txBody>
          <a:bodyPr wrap="square" rtlCol="0">
            <a:spAutoFit/>
          </a:bodyPr>
          <a:lstStyle/>
          <a:p>
            <a:pPr indent="457200" algn="just"/>
            <a:r>
              <a:rPr lang="pt-BR" b="0" i="0" dirty="0">
                <a:effectLst/>
                <a:latin typeface="Arial" panose="020B0604020202020204" pitchFamily="34" charset="0"/>
                <a:cs typeface="Arial" panose="020B0604020202020204" pitchFamily="34" charset="0"/>
              </a:rPr>
              <a:t>Para percebermos como os juros são calculados sobre outras parcelas que já contêm juros, basta olharmos mês a mês como fica a aplicação ( No exemplo, são 4% de juros, sem aplicação de taxas) </a:t>
            </a:r>
            <a:r>
              <a:rPr lang="pt-BR" b="0" i="0" dirty="0">
                <a:solidFill>
                  <a:srgbClr val="404040"/>
                </a:solidFill>
                <a:effectLst/>
                <a:latin typeface="Arial" panose="020B0604020202020204" pitchFamily="34" charset="0"/>
                <a:cs typeface="Arial" panose="020B0604020202020204" pitchFamily="34" charset="0"/>
              </a:rPr>
              <a:t>:</a:t>
            </a:r>
            <a:endParaRPr lang="pt-BR" dirty="0">
              <a:latin typeface="Arial" panose="020B0604020202020204" pitchFamily="34" charset="0"/>
              <a:cs typeface="Arial" panose="020B0604020202020204" pitchFamily="34" charset="0"/>
            </a:endParaRPr>
          </a:p>
        </p:txBody>
      </p:sp>
      <p:pic>
        <p:nvPicPr>
          <p:cNvPr id="13" name="Imagem 12">
            <a:extLst>
              <a:ext uri="{FF2B5EF4-FFF2-40B4-BE49-F238E27FC236}">
                <a16:creationId xmlns:a16="http://schemas.microsoft.com/office/drawing/2014/main" id="{99A4D0A4-0130-4486-92DA-B244F08FB656}"/>
              </a:ext>
            </a:extLst>
          </p:cNvPr>
          <p:cNvPicPr>
            <a:picLocks noChangeAspect="1"/>
          </p:cNvPicPr>
          <p:nvPr/>
        </p:nvPicPr>
        <p:blipFill>
          <a:blip r:embed="rId2"/>
          <a:stretch>
            <a:fillRect/>
          </a:stretch>
        </p:blipFill>
        <p:spPr>
          <a:xfrm>
            <a:off x="5090474" y="3655081"/>
            <a:ext cx="4977354" cy="2064877"/>
          </a:xfrm>
          <a:prstGeom prst="rect">
            <a:avLst/>
          </a:prstGeom>
        </p:spPr>
      </p:pic>
    </p:spTree>
    <p:extLst>
      <p:ext uri="{BB962C8B-B14F-4D97-AF65-F5344CB8AC3E}">
        <p14:creationId xmlns:p14="http://schemas.microsoft.com/office/powerpoint/2010/main" val="2580604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112D264-FFF8-4C38-8792-D7CFAC1ABDA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32193E7-FE57-4AA7-A12A-F3D2E244E62D}"/>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3CB6F74B-8DC6-4A1B-9091-A040F6C046B3}"/>
              </a:ext>
            </a:extLst>
          </p:cNvPr>
          <p:cNvSpPr txBox="1"/>
          <p:nvPr/>
        </p:nvSpPr>
        <p:spPr>
          <a:xfrm>
            <a:off x="600461" y="690922"/>
            <a:ext cx="9457939" cy="646330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base nesse cenário, considere a seguinte situação: o cliente do banco X solicitou um empréstimo de R$ 60000,00, pagando a primeira parcela à vista, com prazo máximo de 48 meses. O banco cobrará, a partir da segunda parcela do empréstimo, uma taxa sobre o valor inicial da parcela ( que é o valor total a pagar do mês anterior ), sendo:</a:t>
            </a:r>
          </a:p>
          <a:p>
            <a:pPr indent="457200" algn="just"/>
            <a:endParaRPr lang="pt-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4,00% em empréstimos acima de 36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3,50% em empréstimos de 25 a 36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2,50% em empréstimos de 13 a 24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1,50% em empréstimos até 12 parcelas</a:t>
            </a:r>
          </a:p>
          <a:p>
            <a:pPr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Sendo o valor desta operação o TOTAL PARCIAL da parcela. Sobre o total parcial, serão cobradas taxas bancárias que variam </a:t>
            </a:r>
            <a:r>
              <a:rPr lang="pt-BR">
                <a:latin typeface="Arial" panose="020B0604020202020204" pitchFamily="34" charset="0"/>
                <a:cs typeface="Arial" panose="020B0604020202020204" pitchFamily="34" charset="0"/>
              </a:rPr>
              <a:t>de:</a:t>
            </a:r>
          </a:p>
          <a:p>
            <a:pPr indent="457200" algn="just"/>
            <a:endParaRPr lang="pt-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2,00% em empréstimos acima de 36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1,75% em empréstimos de 25 a 36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1,50% em empréstimos de 13 a 24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1,00% em empréstimos até 12 parcelas</a:t>
            </a:r>
          </a:p>
          <a:p>
            <a:pPr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Sendo o valor desta operação o TOTAL A PAGAR da parcela em questão.</a:t>
            </a:r>
          </a:p>
          <a:p>
            <a:pPr indent="457200" algn="just"/>
            <a:r>
              <a:rPr lang="pt-BR" dirty="0">
                <a:latin typeface="Arial" panose="020B0604020202020204" pitchFamily="34" charset="0"/>
                <a:cs typeface="Arial" panose="020B0604020202020204" pitchFamily="34" charset="0"/>
              </a:rPr>
              <a:t>Com base nesses dados, crie uma nova planilha chamada banco em nosso arquivo, que permita mostrar ao cliente uma simulação do referido empréstimo, com total financiado ao término do prazo e a parcela média do empréstimo.</a:t>
            </a:r>
          </a:p>
          <a:p>
            <a:pPr marL="285750"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473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6F8E2E5-C344-4B66-8D8E-B9AE8231F2D6}"/>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163EF60-1D81-4B63-8BF1-944F90C48EA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 Solução</a:t>
            </a:r>
          </a:p>
        </p:txBody>
      </p:sp>
      <p:sp>
        <p:nvSpPr>
          <p:cNvPr id="9" name="CaixaDeTexto 8">
            <a:extLst>
              <a:ext uri="{FF2B5EF4-FFF2-40B4-BE49-F238E27FC236}">
                <a16:creationId xmlns:a16="http://schemas.microsoft.com/office/drawing/2014/main" id="{449FA87E-5AC8-4124-9E34-8A5716617106}"/>
              </a:ext>
            </a:extLst>
          </p:cNvPr>
          <p:cNvSpPr txBox="1"/>
          <p:nvPr/>
        </p:nvSpPr>
        <p:spPr>
          <a:xfrm>
            <a:off x="600461" y="690922"/>
            <a:ext cx="9457939"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Eis o Layout Sugerido. Formate as células antes de qualquer coisa ( número ou geral para parcelas, porcentagem para todas as taxas à esquerda e moeda para todo restante ) :</a:t>
            </a:r>
          </a:p>
        </p:txBody>
      </p:sp>
      <p:pic>
        <p:nvPicPr>
          <p:cNvPr id="17" name="Imagem 16">
            <a:extLst>
              <a:ext uri="{FF2B5EF4-FFF2-40B4-BE49-F238E27FC236}">
                <a16:creationId xmlns:a16="http://schemas.microsoft.com/office/drawing/2014/main" id="{ED249349-9D09-4D70-AB84-82146FEB8651}"/>
              </a:ext>
            </a:extLst>
          </p:cNvPr>
          <p:cNvPicPr>
            <a:picLocks noChangeAspect="1"/>
          </p:cNvPicPr>
          <p:nvPr/>
        </p:nvPicPr>
        <p:blipFill>
          <a:blip r:embed="rId2"/>
          <a:stretch>
            <a:fillRect/>
          </a:stretch>
        </p:blipFill>
        <p:spPr>
          <a:xfrm>
            <a:off x="600462" y="1439090"/>
            <a:ext cx="9457938" cy="5418910"/>
          </a:xfrm>
          <a:prstGeom prst="rect">
            <a:avLst/>
          </a:prstGeom>
        </p:spPr>
      </p:pic>
    </p:spTree>
    <p:extLst>
      <p:ext uri="{BB962C8B-B14F-4D97-AF65-F5344CB8AC3E}">
        <p14:creationId xmlns:p14="http://schemas.microsoft.com/office/powerpoint/2010/main" val="605816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946788B8-5FAF-407A-8910-7071F52DA033}"/>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52CD03B-59CF-422B-B2E6-EE5C03C2D484}"/>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37E6680E-DADF-478D-BDC9-C38F58F649C4}"/>
              </a:ext>
            </a:extLst>
          </p:cNvPr>
          <p:cNvSpPr txBox="1"/>
          <p:nvPr/>
        </p:nvSpPr>
        <p:spPr>
          <a:xfrm>
            <a:off x="600461" y="690922"/>
            <a:ext cx="10170115" cy="646330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colocamos os dados e funções na planilha:</a:t>
            </a:r>
          </a:p>
          <a:p>
            <a:pPr marL="811213" indent="-342900" algn="just">
              <a:buFont typeface="+mj-lt"/>
              <a:buAutoNum type="arabicPeriod"/>
            </a:pPr>
            <a:r>
              <a:rPr lang="pt-BR" dirty="0">
                <a:latin typeface="Arial" panose="020B0604020202020204" pitchFamily="34" charset="0"/>
                <a:cs typeface="Arial" panose="020B0604020202020204" pitchFamily="34" charset="0"/>
              </a:rPr>
              <a:t>Na célula B3, digite o valor a ser financiado, R$ 24960,00</a:t>
            </a:r>
          </a:p>
          <a:p>
            <a:pPr marL="811213" indent="-342900" algn="just">
              <a:buFont typeface="+mj-lt"/>
              <a:buAutoNum type="arabicPeriod"/>
            </a:pPr>
            <a:r>
              <a:rPr lang="pt-BR" dirty="0">
                <a:latin typeface="Arial" panose="020B0604020202020204" pitchFamily="34" charset="0"/>
                <a:cs typeface="Arial" panose="020B0604020202020204" pitchFamily="34" charset="0"/>
              </a:rPr>
              <a:t>Na célula B5, número de parcelas, para este exemplo, digite 24.</a:t>
            </a:r>
          </a:p>
          <a:p>
            <a:pPr marL="811213" indent="-342900" algn="just">
              <a:buFont typeface="+mj-lt"/>
              <a:buAutoNum type="arabicPeriod"/>
            </a:pPr>
            <a:r>
              <a:rPr lang="pt-BR" dirty="0">
                <a:latin typeface="Arial" panose="020B0604020202020204" pitchFamily="34" charset="0"/>
                <a:cs typeface="Arial" panose="020B0604020202020204" pitchFamily="34" charset="0"/>
              </a:rPr>
              <a:t>Em B7, colocaremos uma função SE para garantir que o máximo de parcelas a ser calculada seja 24, não importando o número colocado em B5: </a:t>
            </a:r>
            <a:r>
              <a:rPr lang="pt-BR" b="1" dirty="0">
                <a:latin typeface="Arial" panose="020B0604020202020204" pitchFamily="34" charset="0"/>
                <a:cs typeface="Arial" panose="020B0604020202020204" pitchFamily="34" charset="0"/>
              </a:rPr>
              <a:t>=SE(B5&gt;24;B3/24;B3/B5).</a:t>
            </a:r>
            <a:endParaRPr lang="pt-BR" dirty="0">
              <a:latin typeface="Arial" panose="020B0604020202020204" pitchFamily="34" charset="0"/>
              <a:cs typeface="Arial" panose="020B0604020202020204" pitchFamily="34" charset="0"/>
            </a:endParaRPr>
          </a:p>
          <a:p>
            <a:pPr marL="811213" indent="-342900" algn="just">
              <a:buFont typeface="+mj-lt"/>
              <a:buAutoNum type="arabicPeriod"/>
            </a:pPr>
            <a:r>
              <a:rPr lang="pt-BR" dirty="0">
                <a:latin typeface="Arial" panose="020B0604020202020204" pitchFamily="34" charset="0"/>
                <a:cs typeface="Arial" panose="020B0604020202020204" pitchFamily="34" charset="0"/>
              </a:rPr>
              <a:t>Para os juros, utilizaremos PROCV, com a tabela mostrada à direita. Neste caso: </a:t>
            </a:r>
            <a:r>
              <a:rPr lang="pt-BR" b="1" dirty="0">
                <a:latin typeface="Arial" panose="020B0604020202020204" pitchFamily="34" charset="0"/>
                <a:cs typeface="Arial" panose="020B0604020202020204" pitchFamily="34" charset="0"/>
              </a:rPr>
              <a:t>=PROCV(B5;J11:L12;2;VERDADEIRO)</a:t>
            </a:r>
          </a:p>
          <a:p>
            <a:pPr marL="811213" indent="-342900" algn="just">
              <a:buFont typeface="+mj-lt"/>
              <a:buAutoNum type="arabicPeriod"/>
            </a:pPr>
            <a:r>
              <a:rPr lang="pt-BR" dirty="0">
                <a:latin typeface="Arial" panose="020B0604020202020204" pitchFamily="34" charset="0"/>
                <a:cs typeface="Arial" panose="020B0604020202020204" pitchFamily="34" charset="0"/>
              </a:rPr>
              <a:t>Utilizaremos a mesma fórmula para as taxas, notando que elas estão na 3ª Coluna. Então: </a:t>
            </a:r>
            <a:r>
              <a:rPr lang="pt-BR" b="1" dirty="0">
                <a:latin typeface="Arial" panose="020B0604020202020204" pitchFamily="34" charset="0"/>
                <a:cs typeface="Arial" panose="020B0604020202020204" pitchFamily="34" charset="0"/>
              </a:rPr>
              <a:t>=PROCV(B5;J11:L12;3;VERDADEIRO)</a:t>
            </a:r>
          </a:p>
          <a:p>
            <a:pPr marL="811213" indent="-342900" algn="just">
              <a:buFont typeface="+mj-lt"/>
              <a:buAutoNum type="arabicPeriod"/>
            </a:pPr>
            <a:r>
              <a:rPr lang="pt-BR" dirty="0">
                <a:latin typeface="Arial" panose="020B0604020202020204" pitchFamily="34" charset="0"/>
                <a:cs typeface="Arial" panose="020B0604020202020204" pitchFamily="34" charset="0"/>
              </a:rPr>
              <a:t>Em D5, colocamos a parcela inicial do empréstimo, que está em B7.</a:t>
            </a:r>
          </a:p>
          <a:p>
            <a:pPr marL="811213" indent="-342900" algn="just">
              <a:buFont typeface="+mj-lt"/>
              <a:buAutoNum type="arabicPeriod"/>
            </a:pPr>
            <a:r>
              <a:rPr lang="pt-BR" dirty="0">
                <a:latin typeface="Arial" panose="020B0604020202020204" pitchFamily="34" charset="0"/>
                <a:cs typeface="Arial" panose="020B0604020202020204" pitchFamily="34" charset="0"/>
              </a:rPr>
              <a:t>Como esta é a primeira parcela digite 0 tanto para E5 como para G5.</a:t>
            </a:r>
          </a:p>
          <a:p>
            <a:pPr marL="811213" indent="-342900" algn="just">
              <a:buFont typeface="+mj-lt"/>
              <a:buAutoNum type="arabicPeriod"/>
            </a:pPr>
            <a:r>
              <a:rPr lang="pt-BR" dirty="0">
                <a:latin typeface="Arial" panose="020B0604020202020204" pitchFamily="34" charset="0"/>
                <a:cs typeface="Arial" panose="020B0604020202020204" pitchFamily="34" charset="0"/>
              </a:rPr>
              <a:t>Em F5, digite </a:t>
            </a:r>
            <a:r>
              <a:rPr lang="pt-BR" b="1" dirty="0">
                <a:latin typeface="Arial" panose="020B0604020202020204" pitchFamily="34" charset="0"/>
                <a:cs typeface="Arial" panose="020B0604020202020204" pitchFamily="34" charset="0"/>
              </a:rPr>
              <a:t>=SOMA(D5:E5) </a:t>
            </a:r>
            <a:r>
              <a:rPr lang="pt-BR" dirty="0">
                <a:latin typeface="Arial" panose="020B0604020202020204" pitchFamily="34" charset="0"/>
                <a:cs typeface="Arial" panose="020B0604020202020204" pitchFamily="34" charset="0"/>
              </a:rPr>
              <a:t>e em H5, digite </a:t>
            </a:r>
            <a:r>
              <a:rPr lang="pt-BR" b="1" dirty="0">
                <a:latin typeface="Arial" panose="020B0604020202020204" pitchFamily="34" charset="0"/>
                <a:cs typeface="Arial" panose="020B0604020202020204" pitchFamily="34" charset="0"/>
              </a:rPr>
              <a:t>=SOMA(F5:G5)</a:t>
            </a:r>
          </a:p>
          <a:p>
            <a:pPr marL="811213" indent="-342900" algn="just">
              <a:buFont typeface="+mj-lt"/>
              <a:buAutoNum type="arabicPeriod"/>
            </a:pPr>
            <a:r>
              <a:rPr lang="pt-BR" dirty="0">
                <a:latin typeface="Arial" panose="020B0604020202020204" pitchFamily="34" charset="0"/>
                <a:cs typeface="Arial" panose="020B0604020202020204" pitchFamily="34" charset="0"/>
              </a:rPr>
              <a:t>Em D6, vamos pegar o total da parcela anterior. Digite </a:t>
            </a:r>
            <a:r>
              <a:rPr lang="pt-BR" b="1" dirty="0">
                <a:latin typeface="Arial" panose="020B0604020202020204" pitchFamily="34" charset="0"/>
                <a:cs typeface="Arial" panose="020B0604020202020204" pitchFamily="34" charset="0"/>
              </a:rPr>
              <a:t>=H5</a:t>
            </a:r>
          </a:p>
          <a:p>
            <a:pPr marL="811213" indent="-342900" algn="just">
              <a:buFont typeface="+mj-lt"/>
              <a:buAutoNum type="arabicPeriod"/>
            </a:pPr>
            <a:r>
              <a:rPr lang="pt-BR" dirty="0">
                <a:latin typeface="Arial" panose="020B0604020202020204" pitchFamily="34" charset="0"/>
                <a:cs typeface="Arial" panose="020B0604020202020204" pitchFamily="34" charset="0"/>
              </a:rPr>
              <a:t>Em E6, vamos multiplicar os juros pela primeira vez e aproveitar para aplicar a referência absoluta, afinal, os juros estarão sempre na mesma célula: Digite </a:t>
            </a:r>
            <a:r>
              <a:rPr lang="pt-BR" b="1" dirty="0">
                <a:latin typeface="Arial" panose="020B0604020202020204" pitchFamily="34" charset="0"/>
                <a:cs typeface="Arial" panose="020B0604020202020204" pitchFamily="34" charset="0"/>
              </a:rPr>
              <a:t>=D6*B$9</a:t>
            </a:r>
          </a:p>
          <a:p>
            <a:pPr marL="811213" indent="-342900" algn="just">
              <a:buFont typeface="+mj-lt"/>
              <a:buAutoNum type="arabicPeriod"/>
            </a:pPr>
            <a:r>
              <a:rPr lang="pt-BR" dirty="0">
                <a:latin typeface="Arial" panose="020B0604020202020204" pitchFamily="34" charset="0"/>
                <a:cs typeface="Arial" panose="020B0604020202020204" pitchFamily="34" charset="0"/>
              </a:rPr>
              <a:t>Não precisamos da referência absoluta nas somas do total parcial e do valor total, portanto, utilize a cópia arrastando a fórmula de F5 para F6 e faça o mesmo em H5 e H6.</a:t>
            </a:r>
          </a:p>
          <a:p>
            <a:pPr marL="811213" indent="-342900" algn="just">
              <a:buFont typeface="+mj-lt"/>
              <a:buAutoNum type="arabicPeriod"/>
            </a:pPr>
            <a:r>
              <a:rPr lang="pt-BR" dirty="0">
                <a:latin typeface="Arial" panose="020B0604020202020204" pitchFamily="34" charset="0"/>
                <a:cs typeface="Arial" panose="020B0604020202020204" pitchFamily="34" charset="0"/>
              </a:rPr>
              <a:t>Em G6, faça o mesmo que em E6, multiplicando por B10.</a:t>
            </a:r>
          </a:p>
          <a:p>
            <a:pPr marL="811213" indent="-342900" algn="just">
              <a:buFont typeface="+mj-lt"/>
              <a:buAutoNum type="arabicPeriod"/>
            </a:pPr>
            <a:r>
              <a:rPr lang="pt-BR" dirty="0">
                <a:latin typeface="Arial" panose="020B0604020202020204" pitchFamily="34" charset="0"/>
                <a:cs typeface="Arial" panose="020B0604020202020204" pitchFamily="34" charset="0"/>
              </a:rPr>
              <a:t>Se o total a pagar for R$ 1097,93, estará tudo certo. Copie as fórmulas para o restante da planilha, cada coluna de cada vez. O resultado aparecerá no final.</a:t>
            </a:r>
          </a:p>
          <a:p>
            <a:pPr marL="811213" indent="-342900" algn="just">
              <a:buFont typeface="+mj-lt"/>
              <a:buAutoNum type="arabicPeriod"/>
            </a:pPr>
            <a:r>
              <a:rPr lang="pt-BR" dirty="0">
                <a:latin typeface="Arial" panose="020B0604020202020204" pitchFamily="34" charset="0"/>
                <a:cs typeface="Arial" panose="020B0604020202020204" pitchFamily="34" charset="0"/>
              </a:rPr>
              <a:t>Em A12, some os totais, com </a:t>
            </a:r>
            <a:r>
              <a:rPr lang="pt-BR" b="1" dirty="0">
                <a:latin typeface="Arial" panose="020B0604020202020204" pitchFamily="34" charset="0"/>
                <a:cs typeface="Arial" panose="020B0604020202020204" pitchFamily="34" charset="0"/>
              </a:rPr>
              <a:t>=SOMA(H5:H28)</a:t>
            </a:r>
          </a:p>
          <a:p>
            <a:pPr marL="811213" indent="-342900" algn="just">
              <a:buFont typeface="+mj-lt"/>
              <a:buAutoNum type="arabicPeriod"/>
            </a:pPr>
            <a:r>
              <a:rPr lang="pt-BR" dirty="0">
                <a:latin typeface="Arial" panose="020B0604020202020204" pitchFamily="34" charset="0"/>
                <a:cs typeface="Arial" panose="020B0604020202020204" pitchFamily="34" charset="0"/>
              </a:rPr>
              <a:t>Faça o mesmo em A14 com a função MÉDIA</a:t>
            </a:r>
          </a:p>
          <a:p>
            <a:pPr marL="811213" indent="-342900" algn="just">
              <a:buFont typeface="+mj-lt"/>
              <a:buAutoNum type="arabicPeriod"/>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89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3F261DA-D62E-456C-BFB4-B08563C75CF0}"/>
              </a:ext>
            </a:extLst>
          </p:cNvPr>
          <p:cNvPicPr>
            <a:picLocks noChangeAspect="1"/>
          </p:cNvPicPr>
          <p:nvPr/>
        </p:nvPicPr>
        <p:blipFill>
          <a:blip r:embed="rId2"/>
          <a:stretch>
            <a:fillRect/>
          </a:stretch>
        </p:blipFill>
        <p:spPr>
          <a:xfrm>
            <a:off x="669303" y="725864"/>
            <a:ext cx="10101273" cy="5005633"/>
          </a:xfrm>
          <a:prstGeom prst="rect">
            <a:avLst/>
          </a:prstGeom>
        </p:spPr>
      </p:pic>
      <p:sp>
        <p:nvSpPr>
          <p:cNvPr id="8" name="Retângulo Arredondado 5">
            <a:extLst>
              <a:ext uri="{FF2B5EF4-FFF2-40B4-BE49-F238E27FC236}">
                <a16:creationId xmlns:a16="http://schemas.microsoft.com/office/drawing/2014/main" id="{5CA3AA80-1591-40DC-AEB1-306D95824834}"/>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3B4F0D82-B63E-4CED-8E7F-4C6D9B4F4FBE}"/>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Décima terceira planilha completa</a:t>
            </a:r>
          </a:p>
        </p:txBody>
      </p:sp>
    </p:spTree>
    <p:extLst>
      <p:ext uri="{BB962C8B-B14F-4D97-AF65-F5344CB8AC3E}">
        <p14:creationId xmlns:p14="http://schemas.microsoft.com/office/powerpoint/2010/main" val="2592353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4294967295"/>
          </p:nvPr>
        </p:nvSpPr>
        <p:spPr>
          <a:xfrm rot="16200000">
            <a:off x="-195445" y="2677574"/>
            <a:ext cx="1367759" cy="224055"/>
          </a:xfrm>
          <a:prstGeom prst="rect">
            <a:avLst/>
          </a:prstGeom>
        </p:spPr>
        <p:txBody>
          <a:bodyPr/>
          <a:lstStyle/>
          <a:p>
            <a:endParaRPr lang="pt-B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614252"/>
            <a:ext cx="10027627" cy="420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12" name="CaixaDeTexto 11">
            <a:extLst>
              <a:ext uri="{FF2B5EF4-FFF2-40B4-BE49-F238E27FC236}">
                <a16:creationId xmlns:a16="http://schemas.microsoft.com/office/drawing/2014/main" id="{D24DB487-0518-436B-BC1F-751B24178DA7}"/>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nossa décima quarta planilha, vamos voltar à concessionária visitada anteriormente, que agora cresceu e pôs seus vendedores pra trabalhar em toda região sudeste, e ainda impôs metas à eles ! Nomeie-a desta vez como Base1, tudo junto, sem espaços.</a:t>
            </a:r>
          </a:p>
        </p:txBody>
      </p:sp>
    </p:spTree>
    <p:extLst>
      <p:ext uri="{BB962C8B-B14F-4D97-AF65-F5344CB8AC3E}">
        <p14:creationId xmlns:p14="http://schemas.microsoft.com/office/powerpoint/2010/main" val="2503262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 nossa 15ª planilha irá trabalhar junto à concessionária, também ! Monte-a e nomeie-a como Base2, tudo junto, sem espaços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80" y="1481138"/>
            <a:ext cx="10013998" cy="42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5538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9" name="CaixaDeTexto 8">
            <a:extLst>
              <a:ext uri="{FF2B5EF4-FFF2-40B4-BE49-F238E27FC236}">
                <a16:creationId xmlns:a16="http://schemas.microsoft.com/office/drawing/2014/main" id="{D24DB487-0518-436B-BC1F-751B24178DA7}"/>
              </a:ext>
            </a:extLst>
          </p:cNvPr>
          <p:cNvSpPr txBox="1"/>
          <p:nvPr/>
        </p:nvSpPr>
        <p:spPr>
          <a:xfrm>
            <a:off x="600461" y="690922"/>
            <a:ext cx="10170116"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grande vantagem que há em trabalhar com várias planilhas é utilizar referências em relação aos endereços delas. Iremos criar fórmulas fazendo referências, então, a múltiplas planilhas. Analisando as duas planilhas criadas, vemos agora que os vendedores estão trabalhando nos quatro estados da região sudeste, com mais veículos disponíveis. Todos eles agora têm uma meta em comum para atingir. Vamos então, ver, como eles se saíram no período em questão.</a:t>
            </a:r>
          </a:p>
          <a:p>
            <a:pPr indent="457200" algn="just"/>
            <a:r>
              <a:rPr lang="pt-BR" dirty="0">
                <a:latin typeface="Arial" panose="020B0604020202020204" pitchFamily="34" charset="0"/>
                <a:cs typeface="Arial" panose="020B0604020202020204" pitchFamily="34" charset="0"/>
              </a:rPr>
              <a:t>A primeira coisa a ser feita é calcular as comissões de cada venda, o que já foi visto nas aulas anteriores, então, posicione o cursor em G4, na planilha Base1. A diferença é que, aqui, as comissões mudaram, e tabela está na planilha Base2. Então, você terá que fazer uma função PROCV, chamando a planilha Base2.</a:t>
            </a:r>
          </a:p>
          <a:p>
            <a:pPr indent="457200" algn="just"/>
            <a:r>
              <a:rPr lang="pt-BR" dirty="0">
                <a:latin typeface="Arial" panose="020B0604020202020204" pitchFamily="34" charset="0"/>
                <a:cs typeface="Arial" panose="020B0604020202020204" pitchFamily="34" charset="0"/>
              </a:rPr>
              <a:t>A sintaxe é simples: Basta chamar a planilha pelo nome e, seguida de um ponto de exclamação, continuar a função normalmente, mapeando as células a serem utilizadas.</a:t>
            </a:r>
          </a:p>
          <a:p>
            <a:pPr indent="457200" algn="just"/>
            <a:r>
              <a:rPr lang="pt-BR" dirty="0">
                <a:latin typeface="Arial" panose="020B0604020202020204" pitchFamily="34" charset="0"/>
                <a:cs typeface="Arial" panose="020B0604020202020204" pitchFamily="34" charset="0"/>
              </a:rPr>
              <a:t>Assim, em G4, em Base1, digitaremos:</a:t>
            </a:r>
          </a:p>
          <a:p>
            <a:pPr indent="457200" algn="ctr"/>
            <a:r>
              <a:rPr lang="pt-BR" b="1" dirty="0">
                <a:latin typeface="Arial" panose="020B0604020202020204" pitchFamily="34" charset="0"/>
                <a:cs typeface="Arial" panose="020B0604020202020204" pitchFamily="34" charset="0"/>
              </a:rPr>
              <a:t>=(PROCV(F4;Base2!$A$2:$B$5;2;VERDADEIRO))*F4</a:t>
            </a:r>
          </a:p>
          <a:p>
            <a:pPr indent="457200" algn="just"/>
            <a:r>
              <a:rPr lang="pt-BR" dirty="0">
                <a:latin typeface="Arial" panose="020B0604020202020204" pitchFamily="34" charset="0"/>
                <a:cs typeface="Arial" panose="020B0604020202020204" pitchFamily="34" charset="0"/>
              </a:rPr>
              <a:t>Pois:</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F4</a:t>
            </a:r>
            <a:r>
              <a:rPr lang="pt-BR" dirty="0">
                <a:latin typeface="Arial" panose="020B0604020202020204" pitchFamily="34" charset="0"/>
                <a:cs typeface="Arial" panose="020B0604020202020204" pitchFamily="34" charset="0"/>
              </a:rPr>
              <a:t> – Célula onde está o valor referenciado</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Base2!$A$2:$B$5</a:t>
            </a:r>
            <a:r>
              <a:rPr lang="pt-BR" dirty="0">
                <a:latin typeface="Arial" panose="020B0604020202020204" pitchFamily="34" charset="0"/>
                <a:cs typeface="Arial" panose="020B0604020202020204" pitchFamily="34" charset="0"/>
              </a:rPr>
              <a:t> – Aqui, estou chamando a planilha Base2 e mapeando as células que contém a tabela de comissões, de A2 a B5. A referência absoluta é aplicada por completo</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2</a:t>
            </a:r>
            <a:r>
              <a:rPr lang="pt-BR" dirty="0">
                <a:latin typeface="Arial" panose="020B0604020202020204" pitchFamily="34" charset="0"/>
                <a:cs typeface="Arial" panose="020B0604020202020204" pitchFamily="34" charset="0"/>
              </a:rPr>
              <a:t> – A coluna onde estão os valores a serem retornados</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VERDADEIRO – </a:t>
            </a:r>
            <a:r>
              <a:rPr lang="pt-BR" dirty="0">
                <a:latin typeface="Arial" panose="020B0604020202020204" pitchFamily="34" charset="0"/>
                <a:cs typeface="Arial" panose="020B0604020202020204" pitchFamily="34" charset="0"/>
              </a:rPr>
              <a:t>Valores aproximados</a:t>
            </a:r>
          </a:p>
          <a:p>
            <a:pPr marL="433388" algn="just"/>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a:t>
            </a:r>
          </a:p>
          <a:p>
            <a:pPr marL="433388" algn="just"/>
            <a:r>
              <a:rPr lang="pt-BR" dirty="0">
                <a:latin typeface="Arial" panose="020B0604020202020204" pitchFamily="34" charset="0"/>
                <a:cs typeface="Arial" panose="020B0604020202020204" pitchFamily="34" charset="0"/>
              </a:rPr>
              <a:t>Colocamos tudo entre parênteses para depois multiplicarmos por F4 para que o resultado final seja diretamente calculado. Finalizado o cálculo, preencha a coluna arrastando a fórmula</a:t>
            </a:r>
          </a:p>
        </p:txBody>
      </p:sp>
    </p:spTree>
    <p:extLst>
      <p:ext uri="{BB962C8B-B14F-4D97-AF65-F5344CB8AC3E}">
        <p14:creationId xmlns:p14="http://schemas.microsoft.com/office/powerpoint/2010/main" val="235395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agora o cursor na célula I5 da planilha Base1.</a:t>
            </a:r>
          </a:p>
          <a:p>
            <a:pPr indent="457200" algn="just"/>
            <a:r>
              <a:rPr lang="pt-BR" dirty="0">
                <a:latin typeface="Arial" panose="020B0604020202020204" pitchFamily="34" charset="0"/>
                <a:cs typeface="Arial" panose="020B0604020202020204" pitchFamily="34" charset="0"/>
              </a:rPr>
              <a:t>Vamos utilizar a função SOMASE para saber qual é o total das comissões dos Vendedores, começando pelo vendedor Marcelo. Na célula referenciada, digite:</a:t>
            </a:r>
          </a:p>
          <a:p>
            <a:pPr indent="457200" algn="ctr"/>
            <a:r>
              <a:rPr lang="pt-BR" b="1" dirty="0">
                <a:latin typeface="Arial" panose="020B0604020202020204" pitchFamily="34" charset="0"/>
                <a:cs typeface="Arial" panose="020B0604020202020204" pitchFamily="34" charset="0"/>
              </a:rPr>
              <a:t>=SOMASE(C$4:C$18;"MARCELO";G$4:G$18)</a:t>
            </a:r>
          </a:p>
          <a:p>
            <a:pPr indent="457200" algn="just"/>
            <a:r>
              <a:rPr lang="pt-BR" dirty="0">
                <a:latin typeface="Arial" panose="020B0604020202020204" pitchFamily="34" charset="0"/>
                <a:cs typeface="Arial" panose="020B0604020202020204" pitchFamily="34" charset="0"/>
              </a:rPr>
              <a:t>Como desta vez, está tudo na mesma planilha, não há novidades por aqui, ou seja, primeiro selecionamos o intervalo onde estão os nomes dos vendedores, digitamos o nome do vendedor em questão e selecionamos o intervalo das comissões, no qual faremos a soma. Incluímos a referência absoluta e arrastamos a função. Troque depois disso manualmente os nomes.</a:t>
            </a:r>
          </a:p>
          <a:p>
            <a:pPr indent="457200" algn="just"/>
            <a:r>
              <a:rPr lang="pt-BR" dirty="0">
                <a:latin typeface="Arial" panose="020B0604020202020204" pitchFamily="34" charset="0"/>
                <a:cs typeface="Arial" panose="020B0604020202020204" pitchFamily="34" charset="0"/>
              </a:rPr>
              <a:t>Dica: Para termos menos trabalho, podemos substituir o nome digitado simplesmente por uma célula com o nome descrito: Assim, ao invés de digitar Marcelo no critério, selecione H5. Com isso, o nome será lido e não há necessidade de redigitar nomes depois de fazer a cópia.</a:t>
            </a:r>
          </a:p>
          <a:p>
            <a:pPr indent="457200" algn="just"/>
            <a:r>
              <a:rPr lang="pt-BR" dirty="0">
                <a:latin typeface="Arial" panose="020B0604020202020204" pitchFamily="34" charset="0"/>
                <a:cs typeface="Arial" panose="020B0604020202020204" pitchFamily="34" charset="0"/>
              </a:rPr>
              <a:t>Vamos ver agora mais uma função inédita. Posicione o cursor em I10 da planilha Base1. Precisamos aqui ver quantos carros cada um vendeu no período. Utilizaremos para isso a função CONT.SE</a:t>
            </a:r>
          </a:p>
          <a:p>
            <a:pPr indent="457200" algn="just"/>
            <a:r>
              <a:rPr lang="pt-BR" b="1" dirty="0">
                <a:latin typeface="Arial" panose="020B0604020202020204" pitchFamily="34" charset="0"/>
                <a:cs typeface="Arial" panose="020B0604020202020204" pitchFamily="34" charset="0"/>
              </a:rPr>
              <a:t>FUNÇÃO:CONT.SE</a:t>
            </a:r>
          </a:p>
          <a:p>
            <a:pPr indent="457200" algn="just"/>
            <a:r>
              <a:rPr lang="pt-BR" dirty="0">
                <a:latin typeface="Arial" panose="020B0604020202020204" pitchFamily="34" charset="0"/>
                <a:cs typeface="Arial" panose="020B0604020202020204" pitchFamily="34" charset="0"/>
              </a:rPr>
              <a:t>Descrição: Calcula um número de células não vazias em uma matriz de dados que corresponde a uma condição </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O conjunto de células no qual será feita a contagem</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A regra que irá conduzir a contagem. No caso, quantas vezes </a:t>
            </a:r>
          </a:p>
          <a:p>
            <a:pPr marL="427038" algn="just"/>
            <a:r>
              <a:rPr lang="pt-BR" dirty="0">
                <a:latin typeface="Arial" panose="020B0604020202020204" pitchFamily="34" charset="0"/>
                <a:cs typeface="Arial" panose="020B0604020202020204" pitchFamily="34" charset="0"/>
              </a:rPr>
              <a:t>o nome MARCELO irá se repetir</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230885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Outro recurso de interface que iremos utilizar muitas vezes se refere a alteração da altura e largura das células nas planilhas. Note que cada linha e cada coluna são claramente separadas, inclusive em suas identificações. Nelas, em cada divisor de linhas e colunas, ao posicionar o mouse sobre ele, a seta se tornará convergente. Nesse momento, ao clicar o botão esquerdo do mouse, mantendo-o pressionado, você poderá alterar a altura ( nas linhas ) ou na largura ( nas colunas ) das células. Se preferir, ao selecionar um intervalo de células, na guia página inicial, grupo Alinhamento, você pode transformar aquele intervalo em uma só célula, mesclando as mesmas, no botão mesclar e centralizar. Esse recurso é aconselhável para utilização com textos.</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9" name="Imagem 8"/>
          <p:cNvPicPr>
            <a:picLocks noChangeAspect="1"/>
          </p:cNvPicPr>
          <p:nvPr/>
        </p:nvPicPr>
        <p:blipFill>
          <a:blip r:embed="rId2"/>
          <a:stretch>
            <a:fillRect/>
          </a:stretch>
        </p:blipFill>
        <p:spPr>
          <a:xfrm>
            <a:off x="685800" y="2935224"/>
            <a:ext cx="4946904" cy="2940381"/>
          </a:xfrm>
          <a:prstGeom prst="rect">
            <a:avLst/>
          </a:prstGeom>
        </p:spPr>
      </p:pic>
      <p:pic>
        <p:nvPicPr>
          <p:cNvPr id="11" name="Imagem 10"/>
          <p:cNvPicPr>
            <a:picLocks noChangeAspect="1"/>
          </p:cNvPicPr>
          <p:nvPr/>
        </p:nvPicPr>
        <p:blipFill>
          <a:blip r:embed="rId3"/>
          <a:stretch>
            <a:fillRect/>
          </a:stretch>
        </p:blipFill>
        <p:spPr>
          <a:xfrm>
            <a:off x="5632704" y="2935224"/>
            <a:ext cx="5137872" cy="2940381"/>
          </a:xfrm>
          <a:prstGeom prst="rect">
            <a:avLst/>
          </a:prstGeom>
        </p:spPr>
      </p:pic>
    </p:spTree>
    <p:extLst>
      <p:ext uri="{BB962C8B-B14F-4D97-AF65-F5344CB8AC3E}">
        <p14:creationId xmlns:p14="http://schemas.microsoft.com/office/powerpoint/2010/main" val="1819801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base nessas regras, digite em I10</a:t>
            </a:r>
          </a:p>
          <a:p>
            <a:pPr indent="457200" algn="ctr"/>
            <a:r>
              <a:rPr lang="pt-BR" b="1" dirty="0">
                <a:latin typeface="Arial" panose="020B0604020202020204" pitchFamily="34" charset="0"/>
                <a:cs typeface="Arial" panose="020B0604020202020204" pitchFamily="34" charset="0"/>
              </a:rPr>
              <a:t>=CONT.SE(C$4:C$18;H10)</a:t>
            </a:r>
          </a:p>
          <a:p>
            <a:pPr indent="457200" algn="just"/>
            <a:r>
              <a:rPr lang="pt-BR" dirty="0">
                <a:latin typeface="Arial" panose="020B0604020202020204" pitchFamily="34" charset="0"/>
                <a:cs typeface="Arial" panose="020B0604020202020204" pitchFamily="34" charset="0"/>
              </a:rPr>
              <a:t>Pois :</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C$4:C$18 – </a:t>
            </a:r>
            <a:r>
              <a:rPr lang="pt-BR" dirty="0">
                <a:latin typeface="Arial" panose="020B0604020202020204" pitchFamily="34" charset="0"/>
                <a:cs typeface="Arial" panose="020B0604020202020204" pitchFamily="34" charset="0"/>
              </a:rPr>
              <a:t>O intervalo com o nome dos vendedores. A referência absoluta será aplicada nas linhas para que elas não mudem. Não há necessidade de colocar referências na coluna C, pois o intervalo só abrange essa coluna</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H10 </a:t>
            </a:r>
            <a:r>
              <a:rPr lang="pt-BR" dirty="0">
                <a:latin typeface="Arial" panose="020B0604020202020204" pitchFamily="34" charset="0"/>
                <a:cs typeface="Arial" panose="020B0604020202020204" pitchFamily="34" charset="0"/>
              </a:rPr>
              <a:t>– A célula onde está o nome do vendedor. Não aplicamos referência absoluta aqui, pois nas células seguintes, o nome dos vendedores também mudará.</a:t>
            </a:r>
          </a:p>
          <a:p>
            <a:pPr marL="433388"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Arraste a fórmula até I13. Agora, precisamos saber se os vendedores cumpriram suas metas. Para isso, antes de mais nada, precisamos conhecer o resultado que cada um obteve. Para isso, vamos à planilha Base2 e posicione o cursor D2. </a:t>
            </a:r>
            <a:r>
              <a:rPr lang="pt-BR" b="1" dirty="0">
                <a:latin typeface="Arial" panose="020B0604020202020204" pitchFamily="34" charset="0"/>
                <a:cs typeface="Arial" panose="020B0604020202020204" pitchFamily="34" charset="0"/>
              </a:rPr>
              <a:t>Não existe hierarquia entre planilhas que estão trabalhando simultaneamente: Uma serve de base à outra e vice-versa.</a:t>
            </a:r>
          </a:p>
          <a:p>
            <a:pPr indent="457200" algn="just"/>
            <a:r>
              <a:rPr lang="pt-BR" dirty="0">
                <a:latin typeface="Arial" panose="020B0604020202020204" pitchFamily="34" charset="0"/>
                <a:cs typeface="Arial" panose="020B0604020202020204" pitchFamily="34" charset="0"/>
              </a:rPr>
              <a:t>Vamos utilizar a Função SOMASE junto ao nome dos vendedores e o valor das vendas na planilha Base1. Então, em D2, Digite:</a:t>
            </a:r>
          </a:p>
          <a:p>
            <a:pPr indent="457200" algn="just"/>
            <a:endParaRPr lang="pt-BR" dirty="0">
              <a:latin typeface="Arial" panose="020B0604020202020204" pitchFamily="34" charset="0"/>
              <a:cs typeface="Arial" panose="020B0604020202020204" pitchFamily="34" charset="0"/>
            </a:endParaRPr>
          </a:p>
          <a:p>
            <a:pPr marL="433388" algn="ctr"/>
            <a:r>
              <a:rPr lang="pt-BR" b="1" dirty="0">
                <a:latin typeface="Arial" panose="020B0604020202020204" pitchFamily="34" charset="0"/>
                <a:cs typeface="Arial" panose="020B0604020202020204" pitchFamily="34" charset="0"/>
              </a:rPr>
              <a:t>=SOMASE(Base1!$C$4:$C$18;C2;Base1!$F$4:$F$18)</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Por ser uma operação entre planilhas, é recomendável aplicar a referência absoluta em linhas e colunas. Arraste até D5 para obter os demais resultados.</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3237224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61" y="1559168"/>
            <a:ext cx="10039716" cy="412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xaDeTexto 6"/>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isso, a planilha Base2 está completa ! Com base nesses dados, tente fazer a função para preencher as células em Base1, no Intervalo das metas, entre I15 e I18. </a:t>
            </a:r>
          </a:p>
        </p:txBody>
      </p:sp>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24211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resposta correta será :</a:t>
            </a:r>
          </a:p>
          <a:p>
            <a:pPr indent="457200" algn="just"/>
            <a:r>
              <a:rPr lang="pt-BR" b="1" dirty="0">
                <a:latin typeface="Arial" panose="020B0604020202020204" pitchFamily="34" charset="0"/>
                <a:cs typeface="Arial" panose="020B0604020202020204" pitchFamily="34" charset="0"/>
              </a:rPr>
              <a:t>=SE(Base2!D2&gt;=Base2!$A$8;"SIM";"NÃO")</a:t>
            </a:r>
          </a:p>
          <a:p>
            <a:pPr indent="457200" algn="just"/>
            <a:r>
              <a:rPr lang="pt-BR" dirty="0">
                <a:latin typeface="Arial" panose="020B0604020202020204" pitchFamily="34" charset="0"/>
                <a:cs typeface="Arial" panose="020B0604020202020204" pitchFamily="34" charset="0"/>
              </a:rPr>
              <a:t>Finalizamos aqui nossas planilhas 14 e 15. Dúvidas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85" y="1614252"/>
            <a:ext cx="10067192" cy="4223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440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0E73D1BA-B0DB-42BE-B4F6-ED8D44C372E4}"/>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8C044CCF-2E0F-4A4E-9425-93DDD3F8E4B8}"/>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 de Revisão Geral</a:t>
            </a:r>
          </a:p>
        </p:txBody>
      </p:sp>
      <p:sp>
        <p:nvSpPr>
          <p:cNvPr id="8" name="CaixaDeTexto 7">
            <a:extLst>
              <a:ext uri="{FF2B5EF4-FFF2-40B4-BE49-F238E27FC236}">
                <a16:creationId xmlns:a16="http://schemas.microsoft.com/office/drawing/2014/main" id="{E87DE010-72FA-4748-A68A-077E27824D10}"/>
              </a:ext>
            </a:extLst>
          </p:cNvPr>
          <p:cNvSpPr txBox="1"/>
          <p:nvPr/>
        </p:nvSpPr>
        <p:spPr>
          <a:xfrm>
            <a:off x="600462" y="1903820"/>
            <a:ext cx="10170116" cy="313932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Abram o Livro de fundamentos e funções no capítulo 5,</a:t>
            </a:r>
          </a:p>
          <a:p>
            <a:pPr indent="457200" algn="just"/>
            <a:r>
              <a:rPr lang="pt-BR" dirty="0">
                <a:latin typeface="Arial" panose="020B0604020202020204" pitchFamily="34" charset="0"/>
                <a:cs typeface="Arial" panose="020B0604020202020204" pitchFamily="34" charset="0"/>
              </a:rPr>
              <a:t>Trabalho com base de dados no Microsoft Office Excel.</a:t>
            </a:r>
          </a:p>
          <a:p>
            <a:pPr indent="457200" algn="just"/>
            <a:r>
              <a:rPr lang="pt-BR" dirty="0">
                <a:latin typeface="Arial" panose="020B0604020202020204" pitchFamily="34" charset="0"/>
                <a:cs typeface="Arial" panose="020B0604020202020204" pitchFamily="34" charset="0"/>
              </a:rPr>
              <a:t>Crie uma nova planilha no arquivo Excel Básico e inclua os dados solicitados nesse capítulo.</a:t>
            </a:r>
          </a:p>
          <a:p>
            <a:pPr indent="457200" algn="just"/>
            <a:endParaRPr lang="pt-BR" dirty="0">
              <a:latin typeface="Arial" panose="020B0604020202020204" pitchFamily="34" charset="0"/>
              <a:cs typeface="Arial" panose="020B0604020202020204" pitchFamily="34" charset="0"/>
            </a:endParaRPr>
          </a:p>
          <a:p>
            <a:pPr marL="342900" indent="-342900" algn="just">
              <a:buFont typeface="+mj-lt"/>
              <a:buAutoNum type="arabicPeriod"/>
            </a:pPr>
            <a:r>
              <a:rPr lang="pt-BR" dirty="0">
                <a:latin typeface="Arial" panose="020B0604020202020204" pitchFamily="34" charset="0"/>
                <a:cs typeface="Arial" panose="020B0604020202020204" pitchFamily="34" charset="0"/>
              </a:rPr>
              <a:t>Crie a planilha principal, conforme a figura 4, pág. 64</a:t>
            </a:r>
          </a:p>
          <a:p>
            <a:pPr marL="342900" indent="-342900" algn="just">
              <a:buFont typeface="+mj-lt"/>
              <a:buAutoNum type="arabicPeriod"/>
            </a:pPr>
            <a:r>
              <a:rPr lang="pt-BR" dirty="0">
                <a:latin typeface="Arial" panose="020B0604020202020204" pitchFamily="34" charset="0"/>
                <a:cs typeface="Arial" panose="020B0604020202020204" pitchFamily="34" charset="0"/>
              </a:rPr>
              <a:t>Crie a tabela de referências da figura 5 em uma outra planilha</a:t>
            </a:r>
          </a:p>
          <a:p>
            <a:pPr marL="342900" indent="-342900" algn="just">
              <a:buFont typeface="+mj-lt"/>
              <a:buAutoNum type="arabicPeriod"/>
            </a:pPr>
            <a:r>
              <a:rPr lang="pt-BR" dirty="0">
                <a:latin typeface="Arial" panose="020B0604020202020204" pitchFamily="34" charset="0"/>
                <a:cs typeface="Arial" panose="020B0604020202020204" pitchFamily="34" charset="0"/>
              </a:rPr>
              <a:t>Preencha toda a planilha principal, conforme instruções da figura 6.</a:t>
            </a:r>
          </a:p>
          <a:p>
            <a:pPr marL="342900" indent="-342900" algn="just">
              <a:buFont typeface="+mj-lt"/>
              <a:buAutoNum type="arabicPeriod"/>
            </a:pPr>
            <a:r>
              <a:rPr lang="pt-BR" dirty="0">
                <a:latin typeface="Arial" panose="020B0604020202020204" pitchFamily="34" charset="0"/>
                <a:cs typeface="Arial" panose="020B0604020202020204" pitchFamily="34" charset="0"/>
              </a:rPr>
              <a:t>Preencha a segunda planilha, conforme os dados da pág. 66</a:t>
            </a:r>
          </a:p>
          <a:p>
            <a:pPr marL="342900" indent="-342900" algn="just">
              <a:buFont typeface="+mj-lt"/>
              <a:buAutoNum type="arabicPeriod"/>
            </a:pPr>
            <a:r>
              <a:rPr lang="pt-BR" dirty="0">
                <a:latin typeface="Arial" panose="020B0604020202020204" pitchFamily="34" charset="0"/>
                <a:cs typeface="Arial" panose="020B0604020202020204" pitchFamily="34" charset="0"/>
              </a:rPr>
              <a:t>Crie uma terceira planilha, equivalente à primeira, e aplique os filtros das </a:t>
            </a:r>
            <a:r>
              <a:rPr lang="pt-BR" dirty="0" err="1">
                <a:latin typeface="Arial" panose="020B0604020202020204" pitchFamily="34" charset="0"/>
                <a:cs typeface="Arial" panose="020B0604020202020204" pitchFamily="34" charset="0"/>
              </a:rPr>
              <a:t>págs</a:t>
            </a:r>
            <a:r>
              <a:rPr lang="pt-BR" dirty="0">
                <a:latin typeface="Arial" panose="020B0604020202020204" pitchFamily="34" charset="0"/>
                <a:cs typeface="Arial" panose="020B0604020202020204" pitchFamily="34" charset="0"/>
              </a:rPr>
              <a:t> 70 a 72</a:t>
            </a:r>
          </a:p>
          <a:p>
            <a:pPr marL="342900" indent="-342900" algn="just">
              <a:buFont typeface="+mj-lt"/>
              <a:buAutoNum type="arabicPeriod"/>
            </a:pPr>
            <a:r>
              <a:rPr lang="pt-BR" dirty="0">
                <a:latin typeface="Arial" panose="020B0604020202020204" pitchFamily="34" charset="0"/>
                <a:cs typeface="Arial" panose="020B0604020202020204" pitchFamily="34" charset="0"/>
              </a:rPr>
              <a:t>Aplique, na segunda planilha, a formatação condicional das </a:t>
            </a:r>
            <a:r>
              <a:rPr lang="pt-BR" dirty="0" err="1">
                <a:latin typeface="Arial" panose="020B0604020202020204" pitchFamily="34" charset="0"/>
                <a:cs typeface="Arial" panose="020B0604020202020204" pitchFamily="34" charset="0"/>
              </a:rPr>
              <a:t>págs</a:t>
            </a:r>
            <a:r>
              <a:rPr lang="pt-BR" dirty="0">
                <a:latin typeface="Arial" panose="020B0604020202020204" pitchFamily="34" charset="0"/>
                <a:cs typeface="Arial" panose="020B0604020202020204" pitchFamily="34" charset="0"/>
              </a:rPr>
              <a:t> 72 à 75</a:t>
            </a:r>
          </a:p>
          <a:p>
            <a:pPr indent="457200" algn="just"/>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5195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Chegamos a última planilha do curso de </a:t>
            </a:r>
            <a:r>
              <a:rPr lang="pt-BR" dirty="0" err="1">
                <a:latin typeface="Arial" panose="020B0604020202020204" pitchFamily="34" charset="0"/>
                <a:cs typeface="Arial" panose="020B0604020202020204" pitchFamily="34" charset="0"/>
              </a:rPr>
              <a:t>excel</a:t>
            </a:r>
            <a:r>
              <a:rPr lang="pt-BR" dirty="0">
                <a:latin typeface="Arial" panose="020B0604020202020204" pitchFamily="34" charset="0"/>
                <a:cs typeface="Arial" panose="020B0604020202020204" pitchFamily="34" charset="0"/>
              </a:rPr>
              <a:t> básico !</a:t>
            </a:r>
          </a:p>
          <a:p>
            <a:pPr indent="457200" algn="just"/>
            <a:r>
              <a:rPr lang="pt-BR" dirty="0">
                <a:latin typeface="Arial" panose="020B0604020202020204" pitchFamily="34" charset="0"/>
                <a:cs typeface="Arial" panose="020B0604020202020204" pitchFamily="34" charset="0"/>
              </a:rPr>
              <a:t>Abra a guia no nosso arquivo, nomeie-a como Impressão e Gráficos e monte o Layout a seguir. Depois, ciente que a tabela de Bônus é aplicada mensalmente, conforme o departamento de cada funcionário, tente preencher a tabela por completo. Seria a função PROCV ideal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31" y="1891251"/>
            <a:ext cx="10043746"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106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D24DB487-0518-436B-BC1F-751B24178DA7}"/>
              </a:ext>
            </a:extLst>
          </p:cNvPr>
          <p:cNvSpPr txBox="1"/>
          <p:nvPr/>
        </p:nvSpPr>
        <p:spPr>
          <a:xfrm>
            <a:off x="600461" y="690922"/>
            <a:ext cx="10170116"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grande desafio do exercício anterior seria encontrar uma fórmula para desenvolver uma função que pudesse trazer as respostas que buscamos o quanto antes, preenchendo a planilha com os valores o mais rápido possível. Em outras palavras, algo que permitisse cópias relativas ou absolutas, vertical e horizontalmente. Sim, é possível copiarmos as fórmulas através das colunas, ao invés das linhas, como fizemos até aqui.</a:t>
            </a:r>
          </a:p>
          <a:p>
            <a:pPr indent="457200" algn="just"/>
            <a:r>
              <a:rPr lang="pt-BR" dirty="0">
                <a:latin typeface="Arial" panose="020B0604020202020204" pitchFamily="34" charset="0"/>
                <a:cs typeface="Arial" panose="020B0604020202020204" pitchFamily="34" charset="0"/>
              </a:rPr>
              <a:t>Vamos, então, fazer a leitura da planilha: Ela pede que seja calculado o bônus de desempenho dos funcionários ao longo dos meses de 2020, sendo que  cada departamento tem uma porcentagem de bônus diferente, conforme a matriz no intervalo de células entre C18 e F19. Sim, a função PROCV poderia ser utilizada, mas como esses departamentos estão escritos na mesma linha, e não em linhas diferentes, convém usarmos a função PROCH, equivalente à PROCV, que realiza buscas horizontais.</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FUNÇÃO:PROCH</a:t>
            </a:r>
          </a:p>
          <a:p>
            <a:pPr indent="457200" algn="just"/>
            <a:r>
              <a:rPr lang="pt-BR" dirty="0">
                <a:latin typeface="Arial" panose="020B0604020202020204" pitchFamily="34" charset="0"/>
                <a:cs typeface="Arial" panose="020B0604020202020204" pitchFamily="34" charset="0"/>
              </a:rPr>
              <a:t>Descrição: Procura um valor em uma primeira linha acima de uma tabela anexa e retorna o valor da mesma coluna em uma linha especificada.</a:t>
            </a:r>
          </a:p>
          <a:p>
            <a:pPr indent="457200" algn="just"/>
            <a:r>
              <a:rPr lang="pt-BR" dirty="0">
                <a:latin typeface="Arial" panose="020B0604020202020204" pitchFamily="34" charset="0"/>
                <a:cs typeface="Arial" panose="020B0604020202020204" pitchFamily="34" charset="0"/>
              </a:rPr>
              <a:t> 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Procurado – É o valor a ser localizado na primeira coluna da tabela em anexo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Matriz Tabela – É o intervalo de células onde está a tabela anexa. Cabeçalhos não entram.</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Num_índice_Linha</a:t>
            </a:r>
            <a:r>
              <a:rPr lang="pt-BR" dirty="0">
                <a:latin typeface="Arial" panose="020B0604020202020204" pitchFamily="34" charset="0"/>
                <a:cs typeface="Arial" panose="020B0604020202020204" pitchFamily="34" charset="0"/>
              </a:rPr>
              <a:t> – É o índice da Linha na matriz tabela onde está o valor a retornar.</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Procurar_intervalo</a:t>
            </a:r>
            <a:r>
              <a:rPr lang="pt-BR" dirty="0">
                <a:latin typeface="Arial" panose="020B0604020202020204" pitchFamily="34" charset="0"/>
                <a:cs typeface="Arial" panose="020B0604020202020204" pitchFamily="34" charset="0"/>
              </a:rPr>
              <a:t> – É o valor lógico: para encontrar a correspondência mais próxima,</a:t>
            </a:r>
          </a:p>
          <a:p>
            <a:pPr marL="427038" algn="just"/>
            <a:r>
              <a:rPr lang="pt-BR" dirty="0">
                <a:latin typeface="Arial" panose="020B0604020202020204" pitchFamily="34" charset="0"/>
                <a:cs typeface="Arial" panose="020B0604020202020204" pitchFamily="34" charset="0"/>
              </a:rPr>
              <a:t>Inserimos VERDADEIRO e para encontrar o valor exato, FALSO</a:t>
            </a:r>
          </a:p>
          <a:p>
            <a:pPr indent="457200" algn="just"/>
            <a:r>
              <a:rPr lang="pt-BR" dirty="0">
                <a:latin typeface="Arial" panose="020B0604020202020204" pitchFamily="34" charset="0"/>
                <a:cs typeface="Arial" panose="020B0604020202020204" pitchFamily="34" charset="0"/>
              </a:rPr>
              <a:t>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Tree>
    <p:extLst>
      <p:ext uri="{BB962C8B-B14F-4D97-AF65-F5344CB8AC3E}">
        <p14:creationId xmlns:p14="http://schemas.microsoft.com/office/powerpoint/2010/main" val="37216085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D5 e preste atenção agora como você irá preencher a célula:</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=PROCH()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pelo nome do departamento, que está em B5( </a:t>
            </a:r>
            <a:r>
              <a:rPr lang="pt-BR" b="1" dirty="0">
                <a:latin typeface="Arial" panose="020B0604020202020204" pitchFamily="34" charset="0"/>
                <a:cs typeface="Arial" panose="020B0604020202020204" pitchFamily="34" charset="0"/>
              </a:rPr>
              <a:t>=PROCH(B5;)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regras para o bônus estão no intervalo entre C18 e F19 ( </a:t>
            </a:r>
            <a:r>
              <a:rPr lang="pt-BR" b="1" dirty="0">
                <a:latin typeface="Arial" panose="020B0604020202020204" pitchFamily="34" charset="0"/>
                <a:cs typeface="Arial" panose="020B0604020202020204" pitchFamily="34" charset="0"/>
              </a:rPr>
              <a:t>=PROCH(B5;C18:F19;)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em porcentagem, está na segunda linha, de cima para baixo (</a:t>
            </a:r>
            <a:r>
              <a:rPr lang="pt-BR" b="1" dirty="0">
                <a:latin typeface="Arial" panose="020B0604020202020204" pitchFamily="34" charset="0"/>
                <a:cs typeface="Arial" panose="020B0604020202020204" pitchFamily="34" charset="0"/>
              </a:rPr>
              <a:t>=PROCH(B5;C18:F19;2;)</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departamento é um valor exato, ou seja, sua correspondência é exata.</a:t>
            </a:r>
          </a:p>
          <a:p>
            <a:pPr marL="712788"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a:p>
            <a:pPr marL="427038" algn="just"/>
            <a:r>
              <a:rPr lang="pt-BR" dirty="0">
                <a:latin typeface="Arial" panose="020B0604020202020204" pitchFamily="34" charset="0"/>
                <a:cs typeface="Arial" panose="020B0604020202020204" pitchFamily="34" charset="0"/>
              </a:rPr>
              <a:t>Então, a sintaxe será: </a:t>
            </a:r>
            <a:r>
              <a:rPr lang="pt-BR" b="1" dirty="0">
                <a:latin typeface="Arial" panose="020B0604020202020204" pitchFamily="34" charset="0"/>
                <a:cs typeface="Arial" panose="020B0604020202020204" pitchFamily="34" charset="0"/>
              </a:rPr>
              <a:t>=PROCH(B5;C18:F19;2;FALSO)</a:t>
            </a:r>
            <a:endParaRPr lang="pt-BR" dirty="0">
              <a:latin typeface="Arial" panose="020B0604020202020204" pitchFamily="34" charset="0"/>
              <a:cs typeface="Arial" panose="020B0604020202020204" pitchFamily="34" charset="0"/>
            </a:endParaRPr>
          </a:p>
          <a:p>
            <a:pPr marL="427038" algn="just"/>
            <a:r>
              <a:rPr lang="pt-BR" dirty="0">
                <a:latin typeface="Arial" panose="020B0604020202020204" pitchFamily="34" charset="0"/>
                <a:cs typeface="Arial" panose="020B0604020202020204" pitchFamily="34" charset="0"/>
              </a:rPr>
              <a:t>Quando você pressionar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porém, o resultado será R$ 0,03, isso porque o valor retornado está em porcentagem e a comissão é calculada em moeda. Então, teremos que calcular em moeda a comissão, além de soma-la ao valor anterior, para trazer o valor esperado. Sendo assim, a sintaxe final será: </a:t>
            </a:r>
          </a:p>
          <a:p>
            <a:pPr marL="427038" algn="just"/>
            <a:endParaRPr lang="pt-BR" b="1"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p>
          <a:p>
            <a:pPr marL="427038" algn="ctr"/>
            <a:endParaRPr lang="de-DE" b="1" dirty="0">
              <a:latin typeface="Arial" panose="020B0604020202020204" pitchFamily="34" charset="0"/>
              <a:cs typeface="Arial" panose="020B0604020202020204" pitchFamily="34" charset="0"/>
            </a:endParaRPr>
          </a:p>
          <a:p>
            <a:pPr marL="427038" algn="ctr"/>
            <a:r>
              <a:rPr lang="de-DE" dirty="0">
                <a:latin typeface="Arial" panose="020B0604020202020204" pitchFamily="34" charset="0"/>
                <a:cs typeface="Arial" panose="020B0604020202020204" pitchFamily="34" charset="0"/>
              </a:rPr>
              <a:t>Aplicamos agora a referência absoluta à Matriz, para fazermos a cópia relativa vertical</a:t>
            </a:r>
          </a:p>
          <a:p>
            <a:pPr marL="427038" algn="ctr"/>
            <a:endParaRPr lang="de-DE"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endParaRPr lang="pt-BR" b="1"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Tree>
    <p:extLst>
      <p:ext uri="{BB962C8B-B14F-4D97-AF65-F5344CB8AC3E}">
        <p14:creationId xmlns:p14="http://schemas.microsoft.com/office/powerpoint/2010/main" val="2272605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 para fazermos as cópias horizontais ?</a:t>
            </a:r>
          </a:p>
          <a:p>
            <a:pPr indent="457200" algn="just"/>
            <a:r>
              <a:rPr lang="pt-BR" dirty="0">
                <a:latin typeface="Arial" panose="020B0604020202020204" pitchFamily="34" charset="0"/>
                <a:cs typeface="Arial" panose="020B0604020202020204" pitchFamily="34" charset="0"/>
              </a:rPr>
              <a:t>Ora, o valor procurado não é textual ? Então, após fazermos as cópias verticais, aplicamos a referência absoluta no valor procurado em cada linha. Na primeira linha, então, a função seria :</a:t>
            </a:r>
          </a:p>
          <a:p>
            <a:pPr indent="457200" algn="just"/>
            <a:endParaRPr lang="de-DE"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p>
          <a:p>
            <a:pPr marL="427038" algn="ctr"/>
            <a:endParaRPr lang="de-DE" b="1" dirty="0">
              <a:latin typeface="Arial" panose="020B0604020202020204" pitchFamily="34" charset="0"/>
              <a:cs typeface="Arial" panose="020B0604020202020204" pitchFamily="34" charset="0"/>
            </a:endParaRPr>
          </a:p>
          <a:p>
            <a:pPr marL="427038" algn="just"/>
            <a:r>
              <a:rPr lang="de-DE" dirty="0">
                <a:latin typeface="Arial" panose="020B0604020202020204" pitchFamily="34" charset="0"/>
                <a:cs typeface="Arial" panose="020B0604020202020204" pitchFamily="34" charset="0"/>
              </a:rPr>
              <a:t>Daí, arrastamos o cursor normalmente, porém, para a direita. E a planilha estará completa !</a:t>
            </a:r>
            <a:endParaRPr lang="pt-BR"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785813" y="2911954"/>
            <a:ext cx="9284018" cy="3946046"/>
          </a:xfrm>
          <a:prstGeom prst="rect">
            <a:avLst/>
          </a:prstGeom>
        </p:spPr>
      </p:pic>
    </p:spTree>
    <p:extLst>
      <p:ext uri="{BB962C8B-B14F-4D97-AF65-F5344CB8AC3E}">
        <p14:creationId xmlns:p14="http://schemas.microsoft.com/office/powerpoint/2010/main" val="1838216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51750" y="2110844"/>
            <a:ext cx="6771889" cy="480131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mais atentos devem estar se perguntando: As linhas das células não utilizadas nessa planilha não estão aparecendo. Como o professor fez isso? É algo bem simples, pra falar a verdade. Clique na guia Exibir, vamos explorá-la um pouco.</a:t>
            </a:r>
          </a:p>
          <a:p>
            <a:pPr indent="457200" algn="just"/>
            <a:r>
              <a:rPr lang="pt-BR" dirty="0">
                <a:latin typeface="Arial" panose="020B0604020202020204" pitchFamily="34" charset="0"/>
                <a:cs typeface="Arial" panose="020B0604020202020204" pitchFamily="34" charset="0"/>
              </a:rPr>
              <a:t>Vamos começar com o grupo mais simples de todos, que é o grupo mostrar. Nele, eu tenho 4 opções: Régua, Barra de Fórmulas, Títulos e Linhas de Grade. Os 3 primeiros eu aconselho manter, pois a caixa Régua mostra as réguas do documento, úteis para textos, tabelas e gráficos...a caixa Barra de Fórmulas mostra a barra onde digitamos as fórmulas desde o início do curso... E a caixa títulos mantém visíveis a identificação das linhas e colunas da planilha. Agora, se você tirar o destaque da caixa linhas de grade, sua planilha ficará igual às imagens do último exercício, exatamente como as páginas serão impressas.</a:t>
            </a:r>
          </a:p>
          <a:p>
            <a:pPr indent="457200" algn="just"/>
            <a:r>
              <a:rPr lang="pt-BR" dirty="0">
                <a:latin typeface="Arial" panose="020B0604020202020204" pitchFamily="34" charset="0"/>
                <a:cs typeface="Arial" panose="020B0604020202020204" pitchFamily="34" charset="0"/>
              </a:rPr>
              <a:t>  Para as próximas tarefas, convém termos uma maior visibilidade do conteúdo. No grupo zoom, acesse o comando Zoom.</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298839" y="2789601"/>
            <a:ext cx="1647825" cy="2200275"/>
          </a:xfrm>
          <a:prstGeom prst="rect">
            <a:avLst/>
          </a:prstGeom>
        </p:spPr>
      </p:pic>
      <p:pic>
        <p:nvPicPr>
          <p:cNvPr id="2" name="Imagem 1"/>
          <p:cNvPicPr>
            <a:picLocks noChangeAspect="1"/>
          </p:cNvPicPr>
          <p:nvPr/>
        </p:nvPicPr>
        <p:blipFill>
          <a:blip r:embed="rId3"/>
          <a:stretch>
            <a:fillRect/>
          </a:stretch>
        </p:blipFill>
        <p:spPr>
          <a:xfrm>
            <a:off x="651750" y="742566"/>
            <a:ext cx="10028632" cy="1368278"/>
          </a:xfrm>
          <a:prstGeom prst="rect">
            <a:avLst/>
          </a:prstGeom>
        </p:spPr>
      </p:pic>
    </p:spTree>
    <p:extLst>
      <p:ext uri="{BB962C8B-B14F-4D97-AF65-F5344CB8AC3E}">
        <p14:creationId xmlns:p14="http://schemas.microsoft.com/office/powerpoint/2010/main" val="14176353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74698" y="2644822"/>
            <a:ext cx="7577764"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grupo janela servirá para controlar os itens na sua janela de trabalho e as demais janelas do Excel, ao trabalharmos com mais de uma planilha ao mesmo tempo. A célula escolhida poderia ser qualquer uma antes das colunas A e B, as quais iremos congelar. Na janela de congelamento, exibida no slide anterior, selecione a primeira opção, congelar painéis. Os dados correrão normalmente, o nome e o departamento dos funcionários, porém, estarão sempre Visíveis.</a:t>
            </a:r>
          </a:p>
          <a:p>
            <a:pPr indent="457200" algn="just"/>
            <a:r>
              <a:rPr lang="pt-BR" dirty="0">
                <a:latin typeface="Arial" panose="020B0604020202020204" pitchFamily="34" charset="0"/>
                <a:cs typeface="Arial" panose="020B0604020202020204" pitchFamily="34" charset="0"/>
              </a:rPr>
              <a:t>Para desfazer o efeito, basta refazer os mesmos passos.</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252460" y="3159491"/>
            <a:ext cx="2518117" cy="2133162"/>
          </a:xfrm>
          <a:prstGeom prst="rect">
            <a:avLst/>
          </a:prstGeom>
        </p:spPr>
      </p:pic>
      <p:pic>
        <p:nvPicPr>
          <p:cNvPr id="2" name="Imagem 1"/>
          <p:cNvPicPr>
            <a:picLocks noChangeAspect="1"/>
          </p:cNvPicPr>
          <p:nvPr/>
        </p:nvPicPr>
        <p:blipFill>
          <a:blip r:embed="rId3"/>
          <a:stretch>
            <a:fillRect/>
          </a:stretch>
        </p:blipFill>
        <p:spPr>
          <a:xfrm>
            <a:off x="8252459" y="881412"/>
            <a:ext cx="2518117" cy="2103302"/>
          </a:xfrm>
          <a:prstGeom prst="rect">
            <a:avLst/>
          </a:prstGeom>
        </p:spPr>
      </p:pic>
      <p:sp>
        <p:nvSpPr>
          <p:cNvPr id="3" name="Retângulo 2"/>
          <p:cNvSpPr/>
          <p:nvPr/>
        </p:nvSpPr>
        <p:spPr>
          <a:xfrm>
            <a:off x="748933" y="1262744"/>
            <a:ext cx="7503528"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O comando Zoom personalizará o valor da visualização ou você pode clicar diretamente no comando 100%, à direita. Zoom na Seleção irá focar onde está o cursor do Excel. Os valores não estarão mais visíveis em sua totalidade, seja como for. Resolva isso selecionando a célula C4 e utilizando o comando Congelar Painéis, no grupo Janela.</a:t>
            </a:r>
          </a:p>
        </p:txBody>
      </p:sp>
    </p:spTree>
    <p:extLst>
      <p:ext uri="{BB962C8B-B14F-4D97-AF65-F5344CB8AC3E}">
        <p14:creationId xmlns:p14="http://schemas.microsoft.com/office/powerpoint/2010/main" val="2536599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que já conhecemos alguns recursos básicos para trabalhar, vamos criar nossa primeira planilha. Tente montar uma planilha igual a da figura abaixo: Selecione as células A1 até E1, na mesma linha, use o botão mesclar e centralizar e digite o título. Altere a largura das colunas A, B e D e digite o restante do conteúdo.</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Criando nossa primeira planilha</a:t>
            </a:r>
          </a:p>
        </p:txBody>
      </p:sp>
      <p:pic>
        <p:nvPicPr>
          <p:cNvPr id="9" name="Imagem 8"/>
          <p:cNvPicPr>
            <a:picLocks noChangeAspect="1"/>
          </p:cNvPicPr>
          <p:nvPr/>
        </p:nvPicPr>
        <p:blipFill>
          <a:blip r:embed="rId2"/>
          <a:stretch>
            <a:fillRect/>
          </a:stretch>
        </p:blipFill>
        <p:spPr>
          <a:xfrm>
            <a:off x="710391" y="1891251"/>
            <a:ext cx="10060185" cy="3988341"/>
          </a:xfrm>
          <a:prstGeom prst="rect">
            <a:avLst/>
          </a:prstGeom>
        </p:spPr>
      </p:pic>
    </p:spTree>
    <p:extLst>
      <p:ext uri="{BB962C8B-B14F-4D97-AF65-F5344CB8AC3E}">
        <p14:creationId xmlns:p14="http://schemas.microsoft.com/office/powerpoint/2010/main" val="2127402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33812" y="1220422"/>
            <a:ext cx="10036765" cy="4608878"/>
          </a:xfrm>
          <a:prstGeom prst="rect">
            <a:avLst/>
          </a:prstGeom>
        </p:spPr>
      </p:pic>
      <p:sp>
        <p:nvSpPr>
          <p:cNvPr id="10"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12" name="Retângulo 11"/>
          <p:cNvSpPr/>
          <p:nvPr/>
        </p:nvSpPr>
        <p:spPr>
          <a:xfrm>
            <a:off x="600462"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Visualização da planilha que está sendo trabalhada, com células congeladas :</a:t>
            </a:r>
          </a:p>
        </p:txBody>
      </p:sp>
    </p:spTree>
    <p:extLst>
      <p:ext uri="{BB962C8B-B14F-4D97-AF65-F5344CB8AC3E}">
        <p14:creationId xmlns:p14="http://schemas.microsoft.com/office/powerpoint/2010/main" val="2143197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DB0C1ED-9DC8-402D-928F-1EF3433B0957}"/>
              </a:ext>
            </a:extLst>
          </p:cNvPr>
          <p:cNvSpPr txBox="1"/>
          <p:nvPr/>
        </p:nvSpPr>
        <p:spPr>
          <a:xfrm>
            <a:off x="600461" y="690922"/>
            <a:ext cx="10170116" cy="258532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ver agora como imprimir esses dados. </a:t>
            </a:r>
          </a:p>
          <a:p>
            <a:pPr indent="457200" algn="just"/>
            <a:r>
              <a:rPr lang="pt-BR" dirty="0">
                <a:latin typeface="Arial" panose="020B0604020202020204" pitchFamily="34" charset="0"/>
                <a:cs typeface="Arial" panose="020B0604020202020204" pitchFamily="34" charset="0"/>
              </a:rPr>
              <a:t>A maneira como trabalhamos o documento pode mostrar como ele será impresso. Para termos uma ideia disso, nessa mesma guia Exibir, note o primeiro grupo, Modos de Exibição: Os três principais modos de exibição de uma planilha estarão lá: além do Habitual, quebra de página e layout da página ( os mesmos comandos que estão à esquerda da barra de zoom, no rodapé da planilha, que vimos no início do curso ). </a:t>
            </a:r>
          </a:p>
          <a:p>
            <a:pPr indent="457200" algn="just"/>
            <a:r>
              <a:rPr lang="pt-BR" dirty="0">
                <a:latin typeface="Arial" panose="020B0604020202020204" pitchFamily="34" charset="0"/>
                <a:cs typeface="Arial" panose="020B0604020202020204" pitchFamily="34" charset="0"/>
              </a:rPr>
              <a:t>Selecione Layout da Página. Se o Excel solicitar para descongelar os painéis, confirme. Eis como seu documento será impresso. Agora, para ganharmos tempo, vamos utilizar uma das teclas de atalho, CTRL + P. A janela de configuração de impressão aparecerá.</a:t>
            </a:r>
          </a:p>
        </p:txBody>
      </p:sp>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13" name="Imagem 12"/>
          <p:cNvPicPr>
            <a:picLocks noChangeAspect="1"/>
          </p:cNvPicPr>
          <p:nvPr/>
        </p:nvPicPr>
        <p:blipFill>
          <a:blip r:embed="rId2"/>
          <a:stretch>
            <a:fillRect/>
          </a:stretch>
        </p:blipFill>
        <p:spPr>
          <a:xfrm>
            <a:off x="703211" y="3276245"/>
            <a:ext cx="9284851" cy="3581755"/>
          </a:xfrm>
          <a:prstGeom prst="rect">
            <a:avLst/>
          </a:prstGeom>
        </p:spPr>
      </p:pic>
    </p:spTree>
    <p:extLst>
      <p:ext uri="{BB962C8B-B14F-4D97-AF65-F5344CB8AC3E}">
        <p14:creationId xmlns:p14="http://schemas.microsoft.com/office/powerpoint/2010/main" val="4030388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721894" y="2101635"/>
            <a:ext cx="7659959" cy="4801314"/>
          </a:xfrm>
          <a:prstGeom prst="rect">
            <a:avLst/>
          </a:prstGeom>
          <a:noFill/>
        </p:spPr>
        <p:txBody>
          <a:bodyPr wrap="square" rtlCol="0">
            <a:spAutoFit/>
          </a:bodyPr>
          <a:lstStyle/>
          <a:p>
            <a:pPr marL="342900" indent="-342900" algn="just">
              <a:buFont typeface="+mj-lt"/>
              <a:buAutoNum type="arabicPeriod"/>
            </a:pPr>
            <a:r>
              <a:rPr lang="pt-BR" dirty="0">
                <a:latin typeface="Arial" panose="020B0604020202020204" pitchFamily="34" charset="0"/>
                <a:cs typeface="Arial" panose="020B0604020202020204" pitchFamily="34" charset="0"/>
              </a:rPr>
              <a:t>Configurações Básicas: A caixa cópias configura as cópias a serem impressas e a caixa impressora mostrará as impressoras instaladas. </a:t>
            </a:r>
          </a:p>
          <a:p>
            <a:pPr marL="342900" indent="-342900" algn="just">
              <a:buFont typeface="+mj-lt"/>
              <a:buAutoNum type="arabicPeriod" startAt="2"/>
            </a:pPr>
            <a:r>
              <a:rPr lang="pt-BR" dirty="0">
                <a:latin typeface="Arial" panose="020B0604020202020204" pitchFamily="34" charset="0"/>
                <a:cs typeface="Arial" panose="020B0604020202020204" pitchFamily="34" charset="0"/>
              </a:rPr>
              <a:t>Configurações Específicas: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Caixa de Impressão: Aqui, selecionamos o que imprimir, conforme as opções mostradas: </a:t>
            </a:r>
            <a:r>
              <a:rPr lang="pt-BR" b="1" dirty="0">
                <a:latin typeface="Arial" panose="020B0604020202020204" pitchFamily="34" charset="0"/>
                <a:cs typeface="Arial" panose="020B0604020202020204" pitchFamily="34" charset="0"/>
              </a:rPr>
              <a:t>Imprimir planilhas ativas </a:t>
            </a:r>
            <a:r>
              <a:rPr lang="pt-BR" dirty="0">
                <a:latin typeface="Arial" panose="020B0604020202020204" pitchFamily="34" charset="0"/>
                <a:cs typeface="Arial" panose="020B0604020202020204" pitchFamily="34" charset="0"/>
              </a:rPr>
              <a:t>( configuração Default ), imprimirá apenas a planilha em que estivermos trabalhando; </a:t>
            </a:r>
            <a:r>
              <a:rPr lang="pt-BR" b="1" dirty="0">
                <a:latin typeface="Arial" panose="020B0604020202020204" pitchFamily="34" charset="0"/>
                <a:cs typeface="Arial" panose="020B0604020202020204" pitchFamily="34" charset="0"/>
              </a:rPr>
              <a:t>Imprimir toda a pasta de trabalho</a:t>
            </a:r>
            <a:r>
              <a:rPr lang="pt-BR" dirty="0">
                <a:latin typeface="Arial" panose="020B0604020202020204" pitchFamily="34" charset="0"/>
                <a:cs typeface="Arial" panose="020B0604020202020204" pitchFamily="34" charset="0"/>
              </a:rPr>
              <a:t>, imprimirá todas as planilhas do arquivo; </a:t>
            </a:r>
            <a:r>
              <a:rPr lang="pt-BR" b="1" dirty="0">
                <a:latin typeface="Arial" panose="020B0604020202020204" pitchFamily="34" charset="0"/>
                <a:cs typeface="Arial" panose="020B0604020202020204" pitchFamily="34" charset="0"/>
              </a:rPr>
              <a:t>Imprimir Seleção</a:t>
            </a:r>
            <a:r>
              <a:rPr lang="pt-BR" dirty="0">
                <a:latin typeface="Arial" panose="020B0604020202020204" pitchFamily="34" charset="0"/>
                <a:cs typeface="Arial" panose="020B0604020202020204" pitchFamily="34" charset="0"/>
              </a:rPr>
              <a:t> é uma função interessante: Antes de utilizá-la, selecionamos o que queremos imprimir na planilha. Depois, acionamos a janela de impressão e selecionamos este recurso. O Excel imprimirá somente a área de seleção.</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caixas páginas farão o trabalho de impressão apenas em páginas específicas do documento e a caixa de agrupamento seleciona se a impressão terá páginas agrupadas ( sequenciais ) ou não.</a:t>
            </a:r>
          </a:p>
          <a:p>
            <a:pPr indent="457200" algn="just"/>
            <a:r>
              <a:rPr lang="pt-BR" dirty="0">
                <a:latin typeface="Arial" panose="020B0604020202020204" pitchFamily="34" charset="0"/>
                <a:cs typeface="Arial" panose="020B0604020202020204" pitchFamily="34" charset="0"/>
              </a:rPr>
              <a:t>Os próximos comandos desta janela também estão na guia Layout da Página. Volte à planilha, mude a visualização para Normal e acesse a referida Guia, vamos explorá-la um pouco.</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412480" y="703626"/>
            <a:ext cx="2358097" cy="5079954"/>
          </a:xfrm>
          <a:prstGeom prst="rect">
            <a:avLst/>
          </a:prstGeom>
        </p:spPr>
      </p:pic>
      <p:pic>
        <p:nvPicPr>
          <p:cNvPr id="10" name="Imagem 9"/>
          <p:cNvPicPr>
            <a:picLocks noChangeAspect="1"/>
          </p:cNvPicPr>
          <p:nvPr/>
        </p:nvPicPr>
        <p:blipFill>
          <a:blip r:embed="rId3"/>
          <a:stretch>
            <a:fillRect/>
          </a:stretch>
        </p:blipFill>
        <p:spPr>
          <a:xfrm>
            <a:off x="5962504" y="703626"/>
            <a:ext cx="2419350" cy="1398009"/>
          </a:xfrm>
          <a:prstGeom prst="rect">
            <a:avLst/>
          </a:prstGeom>
        </p:spPr>
      </p:pic>
      <p:sp>
        <p:nvSpPr>
          <p:cNvPr id="11" name="Retângulo 10"/>
          <p:cNvSpPr/>
          <p:nvPr/>
        </p:nvSpPr>
        <p:spPr>
          <a:xfrm>
            <a:off x="721895" y="720779"/>
            <a:ext cx="5240609"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nos centrar no lado esquerdo dessa janela, onde estão todos os controles de impressão. O primeiro botão à esquerda, na parte superior, executará o trabalho de impressão a ser feito conforme as configurações destes controles:</a:t>
            </a:r>
          </a:p>
        </p:txBody>
      </p:sp>
    </p:spTree>
    <p:extLst>
      <p:ext uri="{BB962C8B-B14F-4D97-AF65-F5344CB8AC3E}">
        <p14:creationId xmlns:p14="http://schemas.microsoft.com/office/powerpoint/2010/main" val="3661239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721895" y="2042186"/>
            <a:ext cx="6591107" cy="4801314"/>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Esta guia visa organizar sua planilha conforme suas preferências de trabalho e apresentação do mesmo. O grupo temas mudará, através de cores e efeitos, as fontes e outros detalhes. Aqui, por exemplo, eu mudo as cores de um texto em um hyperlink, automaticamente quando inserido, conforme o tema. O grupo Dimensionar para Ajustar faz ajustes automáticos na visualização. O grupo opções de planilha controla guias e títulos, como já vistos na guia Exibir, e o grupo Organizar permite, por exemplo, que duas imagens possam ocupar o mesmo espaço, através de duas camadas ( Trazer para Frente / Enviar para Trás ), além de organizar trechos selecionados, com o comando Painel de Seleção.</a:t>
            </a:r>
          </a:p>
          <a:p>
            <a:pPr indent="457200" algn="just"/>
            <a:r>
              <a:rPr lang="pt-BR" dirty="0">
                <a:latin typeface="Arial" panose="020B0604020202020204" pitchFamily="34" charset="0"/>
                <a:cs typeface="Arial" panose="020B0604020202020204" pitchFamily="34" charset="0"/>
              </a:rPr>
              <a:t>Mas o grupo que realmente vai nos ajudar com a impressão do documento é o grupo Configuração da página. Baseado na janela de configuração de impressão, veremos os comandos Margens, Orientação e Tamanho. Clique em Margens e um menu como o visto à esquerda aparecerá.</a:t>
            </a:r>
          </a:p>
        </p:txBody>
      </p:sp>
      <p:pic>
        <p:nvPicPr>
          <p:cNvPr id="9" name="Imagem 8"/>
          <p:cNvPicPr>
            <a:picLocks noChangeAspect="1"/>
          </p:cNvPicPr>
          <p:nvPr/>
        </p:nvPicPr>
        <p:blipFill>
          <a:blip r:embed="rId2"/>
          <a:stretch>
            <a:fillRect/>
          </a:stretch>
        </p:blipFill>
        <p:spPr>
          <a:xfrm>
            <a:off x="600462" y="751027"/>
            <a:ext cx="10170115" cy="1266825"/>
          </a:xfrm>
          <a:prstGeom prst="rect">
            <a:avLst/>
          </a:prstGeom>
        </p:spPr>
      </p:pic>
      <p:pic>
        <p:nvPicPr>
          <p:cNvPr id="10" name="Imagem 9"/>
          <p:cNvPicPr>
            <a:picLocks noChangeAspect="1"/>
          </p:cNvPicPr>
          <p:nvPr/>
        </p:nvPicPr>
        <p:blipFill>
          <a:blip r:embed="rId3"/>
          <a:stretch>
            <a:fillRect/>
          </a:stretch>
        </p:blipFill>
        <p:spPr>
          <a:xfrm>
            <a:off x="7313002" y="2336768"/>
            <a:ext cx="3457575" cy="3371850"/>
          </a:xfrm>
          <a:prstGeom prst="rect">
            <a:avLst/>
          </a:prstGeom>
        </p:spPr>
      </p:pic>
    </p:spTree>
    <p:extLst>
      <p:ext uri="{BB962C8B-B14F-4D97-AF65-F5344CB8AC3E}">
        <p14:creationId xmlns:p14="http://schemas.microsoft.com/office/powerpoint/2010/main" val="3392639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721895" y="638347"/>
            <a:ext cx="10048682" cy="2031325"/>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No menu de margens, na divisão maior, temos quatro opções. De baixo para cima, temos as configurações  de margens mínimas ( Estreita ), máximas ( Larga ), a configuração recomendada para planilhas pela ABNT ( Normal, atualizada conforme as atualizações da entidade, nas atualizações do Office ) e a última configuração personalizada. Isso mesmo, podemos trabalhar as configurações de margens de uma planilha como quisermos. Para isso, clique no último menu, na divisão menor, Margens Personalizadas.</a:t>
            </a:r>
          </a:p>
          <a:p>
            <a:pPr indent="457200" algn="just"/>
            <a:endParaRPr lang="pt-BR" dirty="0">
              <a:latin typeface="Arial" panose="020B0604020202020204" pitchFamily="34" charset="0"/>
              <a:cs typeface="Arial" panose="020B0604020202020204" pitchFamily="34" charset="0"/>
            </a:endParaRPr>
          </a:p>
        </p:txBody>
      </p:sp>
      <p:sp>
        <p:nvSpPr>
          <p:cNvPr id="10" name="Retângulo 9"/>
          <p:cNvSpPr/>
          <p:nvPr/>
        </p:nvSpPr>
        <p:spPr>
          <a:xfrm>
            <a:off x="721896" y="2290988"/>
            <a:ext cx="5374104" cy="4247317"/>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Para especificar margens de páginas personalizadas, basta clicar nas caixas Superior, Inferior, Esquerda e Direita, e digitar os tamanhos desejados. Você também pode definir as margens de cabeçalho ou rodapé, digitando tamanhos inferiores aos definidos na margem superior para o cabeçalho e na margem inferior para o rodapé. Assim, essas informações não ficarão sobrepostas aos dados da planilha. O conteúdo da página pode ser centralizado vertical ou horizontalmente, podendo ambos ser usados simultaneamente.</a:t>
            </a:r>
          </a:p>
          <a:p>
            <a:pPr indent="457200" algn="just"/>
            <a:r>
              <a:rPr lang="pt-BR" dirty="0">
                <a:latin typeface="Arial" panose="020B0604020202020204" pitchFamily="34" charset="0"/>
                <a:cs typeface="Arial" panose="020B0604020202020204" pitchFamily="34" charset="0"/>
              </a:rPr>
              <a:t>Uma configuração muito utilizada profissionalmente configura 1,5 para os lados e para as margens Superior e Inferior, 1,0 para o cabeçalho e o rodapé, e o conteúdo centralizado </a:t>
            </a:r>
          </a:p>
        </p:txBody>
      </p:sp>
      <p:pic>
        <p:nvPicPr>
          <p:cNvPr id="11" name="Imagem 10"/>
          <p:cNvPicPr>
            <a:picLocks noChangeAspect="1"/>
          </p:cNvPicPr>
          <p:nvPr/>
        </p:nvPicPr>
        <p:blipFill>
          <a:blip r:embed="rId2"/>
          <a:stretch>
            <a:fillRect/>
          </a:stretch>
        </p:blipFill>
        <p:spPr>
          <a:xfrm>
            <a:off x="6170002" y="2105722"/>
            <a:ext cx="4600575" cy="3697201"/>
          </a:xfrm>
          <a:prstGeom prst="rect">
            <a:avLst/>
          </a:prstGeom>
        </p:spPr>
      </p:pic>
    </p:spTree>
    <p:extLst>
      <p:ext uri="{BB962C8B-B14F-4D97-AF65-F5344CB8AC3E}">
        <p14:creationId xmlns:p14="http://schemas.microsoft.com/office/powerpoint/2010/main" val="78119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9417834" y="791271"/>
            <a:ext cx="1352744" cy="1627227"/>
          </a:xfrm>
          <a:prstGeom prst="rect">
            <a:avLst/>
          </a:prstGeom>
        </p:spPr>
      </p:pic>
      <p:sp>
        <p:nvSpPr>
          <p:cNvPr id="7" name="Retângulo Arredondado 6">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p:cNvSpPr/>
          <p:nvPr/>
        </p:nvSpPr>
        <p:spPr>
          <a:xfrm>
            <a:off x="721896" y="638347"/>
            <a:ext cx="8153208" cy="590931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O comando a seguir, Orientação, é básico, mas extremamente importante. Ao clicar sobre ele, um menu bem simples, com apenas duas opções surgirá: Retrato, que é a configuração padrão, com altura maior, e paisagem, com largura maior. Apesar de não ser a orientação Padrão, é altamente recomendável trabalhar sua planilha na opção paisagem, não só para trabalhar, mas para imprimir sua planilha de modo a não desperdiçar folhas e áreas a serem impressas. Mude a orientação da sua planilha e habitue-se a fazer isso sempre.</a:t>
            </a:r>
          </a:p>
          <a:p>
            <a:pPr indent="457200" algn="just"/>
            <a:r>
              <a:rPr lang="pt-BR" dirty="0">
                <a:latin typeface="Arial" panose="020B0604020202020204" pitchFamily="34" charset="0"/>
                <a:cs typeface="Arial" panose="020B0604020202020204" pitchFamily="34" charset="0"/>
              </a:rPr>
              <a:t>O próximo comando, tamanho, apresenta as opções possíveis de papel. Se não encontrar o que procura, você pode indicar o que precisa na opção Mais tamanhos de papel.</a:t>
            </a:r>
          </a:p>
          <a:p>
            <a:pPr indent="457200" algn="just"/>
            <a:r>
              <a:rPr lang="pt-BR" dirty="0">
                <a:latin typeface="Arial" panose="020B0604020202020204" pitchFamily="34" charset="0"/>
                <a:cs typeface="Arial" panose="020B0604020202020204" pitchFamily="34" charset="0"/>
              </a:rPr>
              <a:t>O último comando para impressão, Área de impressão, ajustará para ser impressa uma área selecionada da planilha. Poderíamos, por exemplo, selecionar em nossa planilha as células A4 a G14, que seria ideal para uma página nas configurações indicadas. Clique então no comando Área de impressão, e, no menu, selecione Definir área de impressão: A partir desse momento, só a área selecionada será impressa. Para desfazer isso, basta seguir os mesmos passos e selecionar Limpar Área de Seleção.</a:t>
            </a:r>
          </a:p>
          <a:p>
            <a:pPr indent="457200" algn="just"/>
            <a:r>
              <a:rPr lang="pt-BR" dirty="0">
                <a:latin typeface="Arial" panose="020B0604020202020204" pitchFamily="34" charset="0"/>
                <a:cs typeface="Arial" panose="020B0604020202020204" pitchFamily="34" charset="0"/>
              </a:rPr>
              <a:t>Você deve ter percebido, a esta altura, que linhas pontilhadas apareceram em nossa planilha: essas são as quebras de página. Volte à guia exibir e selecione quebras de pagina.</a:t>
            </a:r>
          </a:p>
        </p:txBody>
      </p:sp>
      <p:pic>
        <p:nvPicPr>
          <p:cNvPr id="10" name="Imagem 9"/>
          <p:cNvPicPr>
            <a:picLocks noChangeAspect="1"/>
          </p:cNvPicPr>
          <p:nvPr/>
        </p:nvPicPr>
        <p:blipFill>
          <a:blip r:embed="rId3"/>
          <a:stretch>
            <a:fillRect/>
          </a:stretch>
        </p:blipFill>
        <p:spPr>
          <a:xfrm>
            <a:off x="8875104" y="2418498"/>
            <a:ext cx="1895475" cy="2657594"/>
          </a:xfrm>
          <a:prstGeom prst="rect">
            <a:avLst/>
          </a:prstGeom>
        </p:spPr>
      </p:pic>
      <p:pic>
        <p:nvPicPr>
          <p:cNvPr id="11" name="Imagem 10"/>
          <p:cNvPicPr>
            <a:picLocks noChangeAspect="1"/>
          </p:cNvPicPr>
          <p:nvPr/>
        </p:nvPicPr>
        <p:blipFill>
          <a:blip r:embed="rId4"/>
          <a:stretch>
            <a:fillRect/>
          </a:stretch>
        </p:blipFill>
        <p:spPr>
          <a:xfrm>
            <a:off x="8875104" y="5076092"/>
            <a:ext cx="2159610" cy="752853"/>
          </a:xfrm>
          <a:prstGeom prst="rect">
            <a:avLst/>
          </a:prstGeom>
        </p:spPr>
      </p:pic>
    </p:spTree>
    <p:extLst>
      <p:ext uri="{BB962C8B-B14F-4D97-AF65-F5344CB8AC3E}">
        <p14:creationId xmlns:p14="http://schemas.microsoft.com/office/powerpoint/2010/main" val="3243471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2"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Se você seguiu as configurações que foram propostas, a sua planilha estará assim:</a:t>
            </a:r>
          </a:p>
        </p:txBody>
      </p:sp>
      <p:pic>
        <p:nvPicPr>
          <p:cNvPr id="9" name="Imagem 8"/>
          <p:cNvPicPr>
            <a:picLocks noChangeAspect="1"/>
          </p:cNvPicPr>
          <p:nvPr/>
        </p:nvPicPr>
        <p:blipFill>
          <a:blip r:embed="rId2"/>
          <a:stretch>
            <a:fillRect/>
          </a:stretch>
        </p:blipFill>
        <p:spPr>
          <a:xfrm>
            <a:off x="733425" y="1096755"/>
            <a:ext cx="10037152" cy="4670999"/>
          </a:xfrm>
          <a:prstGeom prst="rect">
            <a:avLst/>
          </a:prstGeom>
        </p:spPr>
      </p:pic>
    </p:spTree>
    <p:extLst>
      <p:ext uri="{BB962C8B-B14F-4D97-AF65-F5344CB8AC3E}">
        <p14:creationId xmlns:p14="http://schemas.microsoft.com/office/powerpoint/2010/main" val="8366892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2" y="648747"/>
            <a:ext cx="7676030"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Se quiser uma impressão ainda mais detalhada, você pode adicionar mais quebras de página à sua planilha, o que vai dividir a impressão em mais páginas. Para isso, selecione a célula A10 e vá até o comando Quebras. No menu, selecione Inserir Quebra de Página. Para desfazer, repita o processo e selecione Remover Quebra de Página.</a:t>
            </a:r>
          </a:p>
        </p:txBody>
      </p:sp>
      <p:pic>
        <p:nvPicPr>
          <p:cNvPr id="9" name="Imagem 8"/>
          <p:cNvPicPr>
            <a:picLocks noChangeAspect="1"/>
          </p:cNvPicPr>
          <p:nvPr/>
        </p:nvPicPr>
        <p:blipFill>
          <a:blip r:embed="rId2"/>
          <a:stretch>
            <a:fillRect/>
          </a:stretch>
        </p:blipFill>
        <p:spPr>
          <a:xfrm>
            <a:off x="8379802" y="624253"/>
            <a:ext cx="2390775" cy="1393307"/>
          </a:xfrm>
          <a:prstGeom prst="rect">
            <a:avLst/>
          </a:prstGeom>
        </p:spPr>
      </p:pic>
      <p:pic>
        <p:nvPicPr>
          <p:cNvPr id="10" name="Imagem 9"/>
          <p:cNvPicPr>
            <a:picLocks noChangeAspect="1"/>
          </p:cNvPicPr>
          <p:nvPr/>
        </p:nvPicPr>
        <p:blipFill>
          <a:blip r:embed="rId3"/>
          <a:stretch>
            <a:fillRect/>
          </a:stretch>
        </p:blipFill>
        <p:spPr>
          <a:xfrm>
            <a:off x="738554" y="2940891"/>
            <a:ext cx="10032023" cy="2889106"/>
          </a:xfrm>
          <a:prstGeom prst="rect">
            <a:avLst/>
          </a:prstGeom>
        </p:spPr>
      </p:pic>
      <p:sp>
        <p:nvSpPr>
          <p:cNvPr id="11" name="Retângulo 10"/>
          <p:cNvSpPr/>
          <p:nvPr/>
        </p:nvSpPr>
        <p:spPr>
          <a:xfrm>
            <a:off x="600462" y="2017561"/>
            <a:ext cx="10170115" cy="92333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Configure a sua planilha como achar melhor e volte à janela de impressão. Na caixa de impressoras, encontre a opção Microsoft Print </a:t>
            </a:r>
            <a:r>
              <a:rPr lang="pt-BR" dirty="0" err="1">
                <a:latin typeface="Arial" panose="020B0604020202020204" pitchFamily="34" charset="0"/>
                <a:cs typeface="Arial" panose="020B0604020202020204" pitchFamily="34" charset="0"/>
              </a:rPr>
              <a:t>to</a:t>
            </a:r>
            <a:r>
              <a:rPr lang="pt-BR" dirty="0">
                <a:latin typeface="Arial" panose="020B0604020202020204" pitchFamily="34" charset="0"/>
                <a:cs typeface="Arial" panose="020B0604020202020204" pitchFamily="34" charset="0"/>
              </a:rPr>
              <a:t> PDF. Ao Imprimir, o documento será salvo nesse formato. Execute o processo e entregue o documento como exercício a ser feito. </a:t>
            </a:r>
          </a:p>
        </p:txBody>
      </p:sp>
    </p:spTree>
    <p:extLst>
      <p:ext uri="{BB962C8B-B14F-4D97-AF65-F5344CB8AC3E}">
        <p14:creationId xmlns:p14="http://schemas.microsoft.com/office/powerpoint/2010/main" val="36865726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507831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encerrar esta primeira jornada no Microsoft Excel aprendendo noções sobre </a:t>
            </a: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O </a:t>
            </a: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 é uma representação visual das informações mais importantes em forma de painel de controle para auxiliar na tomada de decisões. Ou seja, se pega uma grande base de dados disponível na empresa e transformamos ela nos principais indicadores de desempenho, com gráficos e tabelas relevantes. Seu principal objetivo é apresentar de forma resumida o grande volume de informações, visando sempre os objetivos do negócio.</a:t>
            </a:r>
          </a:p>
          <a:p>
            <a:pPr indent="457200" algn="just"/>
            <a:r>
              <a:rPr lang="pt-BR" dirty="0">
                <a:latin typeface="Arial" panose="020B0604020202020204" pitchFamily="34" charset="0"/>
                <a:cs typeface="Arial" panose="020B0604020202020204" pitchFamily="34" charset="0"/>
              </a:rPr>
              <a:t>Os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devem ser exibidos em forma de apresentação visual em uma única tela do painel de controle, se possível, evitando-se barras de rolagem, de forma que se consiga fazer comparações e acompanhar as metas.</a:t>
            </a:r>
          </a:p>
          <a:p>
            <a:pPr indent="457200" algn="just"/>
            <a:r>
              <a:rPr lang="pt-BR" dirty="0">
                <a:latin typeface="Arial" panose="020B0604020202020204" pitchFamily="34" charset="0"/>
                <a:cs typeface="Arial" panose="020B0604020202020204" pitchFamily="34" charset="0"/>
              </a:rPr>
              <a:t>A relação custo-benefício da criação de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pelo MS Excel é excelente, visto que o custo de desenvolvimento é muito baixo quando comparado ao custo de se implementar um software específico para medição do desempenho. Por isso, o Excel é uma das ferramentas mais utilizadas para a criação de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Faremos um modelo básico com a planilha de bônus aos funcionários que estamos trabalhando, implementando cores de fundo e gráficos à mesma. </a:t>
            </a:r>
          </a:p>
          <a:p>
            <a:pPr indent="457200" algn="just"/>
            <a:r>
              <a:rPr lang="pt-BR" dirty="0">
                <a:latin typeface="Arial" panose="020B0604020202020204" pitchFamily="34" charset="0"/>
                <a:cs typeface="Arial" panose="020B0604020202020204" pitchFamily="34" charset="0"/>
              </a:rPr>
              <a:t>Vamos começar minimizando o Excel por um instante e abrindo 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 o programa básico de gráficos que acompanha o Windows, que está disponível na pasta Acessórios do Windows, no menu iniciar. </a:t>
            </a:r>
          </a:p>
        </p:txBody>
      </p:sp>
    </p:spTree>
    <p:extLst>
      <p:ext uri="{BB962C8B-B14F-4D97-AF65-F5344CB8AC3E}">
        <p14:creationId xmlns:p14="http://schemas.microsoft.com/office/powerpoint/2010/main" val="10157582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258532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fazer algo básico no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 na guia início, grupo cores, escolha sua cor preferida. Utilizarei a cor turquesa, a terceira, da direita para a esquerda, na primeira linha das cores sugeridas. No grupo ferramentas, escolha o balde de tinta e aplique no documento em branco na área de trabalho do programa. Não se preocupe com outros detalhes. Salve o trabalho com o nome de </a:t>
            </a:r>
            <a:r>
              <a:rPr lang="pt-BR" dirty="0" err="1">
                <a:latin typeface="Arial" panose="020B0604020202020204" pitchFamily="34" charset="0"/>
                <a:cs typeface="Arial" panose="020B0604020202020204" pitchFamily="34" charset="0"/>
              </a:rPr>
              <a:t>fundoplan</a:t>
            </a:r>
            <a:r>
              <a:rPr lang="pt-BR" dirty="0">
                <a:latin typeface="Arial" panose="020B0604020202020204" pitchFamily="34" charset="0"/>
                <a:cs typeface="Arial" panose="020B0604020202020204" pitchFamily="34" charset="0"/>
              </a:rPr>
              <a:t> na pasta documentos e feche 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Retorne ao Excel na mesma planilha e acesse o comando Plano de fundo na Guia Layout da Página. Na janela Imagens, selecione a opção De um arquivo e acesse a imagem que acabamos de criar. Reduza o Zoom da planilha para 70% depois de inserir o fundo na planilha.</a:t>
            </a:r>
          </a:p>
          <a:p>
            <a:pPr indent="457200" algn="just"/>
            <a:r>
              <a:rPr lang="pt-BR" dirty="0">
                <a:latin typeface="Arial" panose="020B0604020202020204" pitchFamily="34" charset="0"/>
                <a:cs typeface="Arial" panose="020B0604020202020204" pitchFamily="34" charset="0"/>
              </a:rPr>
              <a:t> </a:t>
            </a:r>
          </a:p>
        </p:txBody>
      </p:sp>
      <p:pic>
        <p:nvPicPr>
          <p:cNvPr id="10" name="Imagem 9"/>
          <p:cNvPicPr>
            <a:picLocks noChangeAspect="1"/>
          </p:cNvPicPr>
          <p:nvPr/>
        </p:nvPicPr>
        <p:blipFill>
          <a:blip r:embed="rId2"/>
          <a:stretch>
            <a:fillRect/>
          </a:stretch>
        </p:blipFill>
        <p:spPr>
          <a:xfrm>
            <a:off x="717345" y="2921872"/>
            <a:ext cx="5144194" cy="3514097"/>
          </a:xfrm>
          <a:prstGeom prst="rect">
            <a:avLst/>
          </a:prstGeom>
        </p:spPr>
      </p:pic>
      <p:pic>
        <p:nvPicPr>
          <p:cNvPr id="11" name="Imagem 10"/>
          <p:cNvPicPr>
            <a:picLocks noChangeAspect="1"/>
          </p:cNvPicPr>
          <p:nvPr/>
        </p:nvPicPr>
        <p:blipFill>
          <a:blip r:embed="rId3"/>
          <a:stretch>
            <a:fillRect/>
          </a:stretch>
        </p:blipFill>
        <p:spPr>
          <a:xfrm>
            <a:off x="5861538" y="2921872"/>
            <a:ext cx="4914553" cy="2927943"/>
          </a:xfrm>
          <a:prstGeom prst="rect">
            <a:avLst/>
          </a:prstGeom>
        </p:spPr>
      </p:pic>
    </p:spTree>
    <p:extLst>
      <p:ext uri="{BB962C8B-B14F-4D97-AF65-F5344CB8AC3E}">
        <p14:creationId xmlns:p14="http://schemas.microsoft.com/office/powerpoint/2010/main" val="224788983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7720</TotalTime>
  <Words>15528</Words>
  <Application>Microsoft Office PowerPoint</Application>
  <PresentationFormat>Widescreen</PresentationFormat>
  <Paragraphs>831</Paragraphs>
  <Slides>114</Slides>
  <Notes>1</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114</vt:i4>
      </vt:variant>
    </vt:vector>
  </HeadingPairs>
  <TitlesOfParts>
    <vt:vector size="117" baseType="lpstr">
      <vt:lpstr>Arial</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Akira Higa</dc:creator>
  <cp:lastModifiedBy>Eduardo Lobato See Tech</cp:lastModifiedBy>
  <cp:revision>559</cp:revision>
  <dcterms:created xsi:type="dcterms:W3CDTF">2018-10-25T18:17:28Z</dcterms:created>
  <dcterms:modified xsi:type="dcterms:W3CDTF">2022-03-21T00:04:45Z</dcterms:modified>
</cp:coreProperties>
</file>